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8" r:id="rId2"/>
    <p:sldId id="287" r:id="rId3"/>
    <p:sldId id="267" r:id="rId4"/>
    <p:sldId id="268" r:id="rId5"/>
    <p:sldId id="262" r:id="rId6"/>
    <p:sldId id="269" r:id="rId7"/>
    <p:sldId id="291" r:id="rId8"/>
    <p:sldId id="290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9" r:id="rId17"/>
    <p:sldId id="286" r:id="rId18"/>
    <p:sldId id="263" r:id="rId19"/>
  </p:sldIdLst>
  <p:sldSz cx="9144000" cy="5143500" type="screen16x9"/>
  <p:notesSz cx="6858000" cy="9144000"/>
  <p:embeddedFontLst>
    <p:embeddedFont>
      <p:font typeface="210 하얀분필 R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D8CD"/>
    <a:srgbClr val="C0A45B"/>
    <a:srgbClr val="E6AF00"/>
    <a:srgbClr val="FFCC00"/>
    <a:srgbClr val="385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46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53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1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2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6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6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13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10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6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7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E2EC-3974-4A19-92FE-6642223508FD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670EB-EC47-4FFB-85C3-FC6B79F47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502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.naver.com/musican_drum/221263986324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www.google.com/maps/d/edit?hl=ko&amp;mid=1NDObHUYfplGcDkADLCxZ1p5TlVEwSYnt&amp;ll=37.506565281900805,126.87668036544426&amp;z=1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71640" y="627534"/>
            <a:ext cx="7285405" cy="707886"/>
            <a:chOff x="2271465" y="706892"/>
            <a:chExt cx="5927109" cy="7078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465" y="793894"/>
              <a:ext cx="410624" cy="43204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87950" y="789127"/>
              <a:ext cx="410624" cy="4320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042745" y="706892"/>
              <a:ext cx="40039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spc="-150" dirty="0">
                  <a:solidFill>
                    <a:srgbClr val="385E5C"/>
                  </a:solidFill>
                  <a:latin typeface="210 하얀분필 R" panose="02020603020101020101" pitchFamily="18" charset="-127"/>
                  <a:ea typeface="210 하얀분필 R" panose="02020603020101020101" pitchFamily="18" charset="-127"/>
                  <a:cs typeface="맑은 고딕 Semilight" panose="020B0502040204020203" pitchFamily="50" charset="-127"/>
                </a:rPr>
                <a:t>반려동물과 함께 하고 싶다면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1520" y="3316289"/>
            <a:ext cx="35670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임지연 연기예술학과   </a:t>
            </a:r>
            <a:r>
              <a:rPr lang="en-US" altLang="ko-KR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201837230</a:t>
            </a:r>
          </a:p>
          <a:p>
            <a:r>
              <a:rPr lang="ko-KR" altLang="en-US" sz="24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남윤호</a:t>
            </a:r>
            <a:r>
              <a:rPr lang="ko-KR" altLang="en-US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 경제학과         </a:t>
            </a:r>
            <a:r>
              <a:rPr lang="en-US" altLang="ko-KR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201231504</a:t>
            </a:r>
          </a:p>
          <a:p>
            <a:r>
              <a:rPr lang="ko-KR" altLang="en-US" sz="24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김남은</a:t>
            </a:r>
            <a:r>
              <a:rPr lang="ko-KR" altLang="en-US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연기예술학과   </a:t>
            </a:r>
            <a:r>
              <a:rPr lang="en-US" altLang="ko-KR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201837205</a:t>
            </a:r>
          </a:p>
          <a:p>
            <a:r>
              <a:rPr lang="ko-KR" altLang="en-US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김경훈  컴퓨터공학과  </a:t>
            </a:r>
            <a:r>
              <a:rPr lang="en-US" altLang="ko-KR" sz="24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201533695</a:t>
            </a:r>
            <a:endParaRPr lang="ko-KR" altLang="en-US" sz="24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D62D3E-2215-4D03-952C-8AB267F4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851670"/>
            <a:ext cx="279904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6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519BCA-BDA4-421E-9673-0E48DC8F1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8" y="263960"/>
            <a:ext cx="998816" cy="1333537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D1EA37F-AF2E-4F62-818B-615E0D508102}"/>
              </a:ext>
            </a:extLst>
          </p:cNvPr>
          <p:cNvSpPr/>
          <p:nvPr/>
        </p:nvSpPr>
        <p:spPr>
          <a:xfrm>
            <a:off x="1450916" y="413658"/>
            <a:ext cx="6645618" cy="1034143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495B7-74FA-4448-A3AE-889A105ED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900" y="1924468"/>
            <a:ext cx="1035238" cy="1220820"/>
          </a:xfrm>
          <a:prstGeom prst="rect">
            <a:avLst/>
          </a:prstGeom>
        </p:spPr>
      </p:pic>
      <p:sp>
        <p:nvSpPr>
          <p:cNvPr id="8" name="말풍선: 모서리가 둥근 사각형 2">
            <a:extLst>
              <a:ext uri="{FF2B5EF4-FFF2-40B4-BE49-F238E27FC236}">
                <a16:creationId xmlns:a16="http://schemas.microsoft.com/office/drawing/2014/main" id="{D5662C21-31E0-4EEB-9757-051F0A42011E}"/>
              </a:ext>
            </a:extLst>
          </p:cNvPr>
          <p:cNvSpPr/>
          <p:nvPr/>
        </p:nvSpPr>
        <p:spPr>
          <a:xfrm rot="10800000">
            <a:off x="941695" y="1792613"/>
            <a:ext cx="6840494" cy="1671503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0" name="말풍선: 모서리가 둥근 사각형 2">
            <a:extLst>
              <a:ext uri="{FF2B5EF4-FFF2-40B4-BE49-F238E27FC236}">
                <a16:creationId xmlns:a16="http://schemas.microsoft.com/office/drawing/2014/main" id="{3B784883-1C99-484A-A8F6-4301E5755534}"/>
              </a:ext>
            </a:extLst>
          </p:cNvPr>
          <p:cNvSpPr/>
          <p:nvPr/>
        </p:nvSpPr>
        <p:spPr>
          <a:xfrm>
            <a:off x="1450916" y="3871035"/>
            <a:ext cx="6645618" cy="745138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048C52-65C4-4D4D-9FA5-A7A63BAE1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8" y="3727444"/>
            <a:ext cx="998816" cy="1152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E43872-C91D-48CD-B52C-0D0F060F81F3}"/>
              </a:ext>
            </a:extLst>
          </p:cNvPr>
          <p:cNvSpPr txBox="1"/>
          <p:nvPr/>
        </p:nvSpPr>
        <p:spPr>
          <a:xfrm>
            <a:off x="1907704" y="629714"/>
            <a:ext cx="6579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오픈 시간 매일 </a:t>
            </a:r>
            <a:r>
              <a:rPr lang="en-US" altLang="ko-KR" sz="2800" b="1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5:00pm ~12:00am</a:t>
            </a:r>
            <a:r>
              <a:rPr lang="ko-KR" altLang="en-US" sz="2800" b="1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812BF-69A6-4CEC-A70C-E0FCA0981F30}"/>
              </a:ext>
            </a:extLst>
          </p:cNvPr>
          <p:cNvSpPr txBox="1"/>
          <p:nvPr/>
        </p:nvSpPr>
        <p:spPr>
          <a:xfrm>
            <a:off x="3238804" y="3981994"/>
            <a:ext cx="590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난장세트 </a:t>
            </a:r>
            <a:r>
              <a:rPr lang="en-US" altLang="ko-KR" sz="28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59,000</a:t>
            </a:r>
            <a:r>
              <a:rPr lang="ko-KR" altLang="en-US" sz="28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D268F-1CAE-44BA-8FDC-7BF51C6F25D3}"/>
              </a:ext>
            </a:extLst>
          </p:cNvPr>
          <p:cNvSpPr txBox="1"/>
          <p:nvPr/>
        </p:nvSpPr>
        <p:spPr>
          <a:xfrm>
            <a:off x="1087507" y="1925334"/>
            <a:ext cx="6548870" cy="1394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각종 바비큐 고기들과 해산물</a:t>
            </a:r>
            <a:r>
              <a:rPr lang="en-US" altLang="ko-KR" sz="28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, </a:t>
            </a:r>
            <a:r>
              <a:rPr lang="ko-KR" altLang="en-US" sz="28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야채</a:t>
            </a:r>
            <a:endParaRPr lang="en-US" altLang="ko-KR" sz="28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방송매체를 통해 검증이 된 맛집                   </a:t>
            </a:r>
            <a:endParaRPr lang="en-US" altLang="ko-KR" sz="28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사전예약 필수</a:t>
            </a:r>
          </a:p>
        </p:txBody>
      </p:sp>
    </p:spTree>
    <p:extLst>
      <p:ext uri="{BB962C8B-B14F-4D97-AF65-F5344CB8AC3E}">
        <p14:creationId xmlns:p14="http://schemas.microsoft.com/office/powerpoint/2010/main" val="410761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D417-2399-40E6-8B9E-25D93647861F}"/>
              </a:ext>
            </a:extLst>
          </p:cNvPr>
          <p:cNvSpPr/>
          <p:nvPr/>
        </p:nvSpPr>
        <p:spPr>
          <a:xfrm>
            <a:off x="0" y="4371950"/>
            <a:ext cx="2195736" cy="77155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C8DEC0-90C3-4143-A0C0-E37F80351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" y="-23263"/>
            <a:ext cx="864096" cy="1303865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5F30114-44BC-4BA1-97E8-6E11F11A7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12" y="1355983"/>
            <a:ext cx="4581128" cy="3435847"/>
          </a:xfrm>
          <a:prstGeom prst="rect">
            <a:avLst/>
          </a:prstGeom>
        </p:spPr>
      </p:pic>
      <p:pic>
        <p:nvPicPr>
          <p:cNvPr id="8" name="그림 7" descr="나무, 실외, 건물, 대지이(가) 표시된 사진&#10;&#10;자동 생성된 설명">
            <a:extLst>
              <a:ext uri="{FF2B5EF4-FFF2-40B4-BE49-F238E27FC236}">
                <a16:creationId xmlns:a16="http://schemas.microsoft.com/office/drawing/2014/main" id="{8884CADE-B5F8-41CE-92F2-C43EF9121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12" y="1343578"/>
            <a:ext cx="4581128" cy="345047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1C6D90-B1FC-42F3-8A66-56D9C4760C17}"/>
              </a:ext>
            </a:extLst>
          </p:cNvPr>
          <p:cNvGrpSpPr/>
          <p:nvPr/>
        </p:nvGrpSpPr>
        <p:grpSpPr>
          <a:xfrm>
            <a:off x="1588891" y="280851"/>
            <a:ext cx="5966212" cy="695636"/>
            <a:chOff x="3036700" y="827754"/>
            <a:chExt cx="5966212" cy="695636"/>
          </a:xfrm>
        </p:grpSpPr>
        <p:sp>
          <p:nvSpPr>
            <p:cNvPr id="18" name="양쪽 모서리가 둥근 사각형 117">
              <a:extLst>
                <a:ext uri="{FF2B5EF4-FFF2-40B4-BE49-F238E27FC236}">
                  <a16:creationId xmlns:a16="http://schemas.microsoft.com/office/drawing/2014/main" id="{B60097C3-4D53-4A51-A4EE-F95F8EB31230}"/>
                </a:ext>
              </a:extLst>
            </p:cNvPr>
            <p:cNvSpPr/>
            <p:nvPr/>
          </p:nvSpPr>
          <p:spPr>
            <a:xfrm rot="10800000">
              <a:off x="3036700" y="827754"/>
              <a:ext cx="5966212" cy="6956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39">
              <a:extLst>
                <a:ext uri="{FF2B5EF4-FFF2-40B4-BE49-F238E27FC236}">
                  <a16:creationId xmlns:a16="http://schemas.microsoft.com/office/drawing/2014/main" id="{68C6BAD3-76B4-467C-A88A-078F5687AE98}"/>
                </a:ext>
              </a:extLst>
            </p:cNvPr>
            <p:cNvSpPr/>
            <p:nvPr/>
          </p:nvSpPr>
          <p:spPr>
            <a:xfrm>
              <a:off x="3293025" y="1012692"/>
              <a:ext cx="444722" cy="458054"/>
            </a:xfrm>
            <a:custGeom>
              <a:avLst/>
              <a:gdLst>
                <a:gd name="connsiteX0" fmla="*/ 537601 w 607199"/>
                <a:gd name="connsiteY0" fmla="*/ 271599 h 625402"/>
                <a:gd name="connsiteX1" fmla="*/ 606588 w 607199"/>
                <a:gd name="connsiteY1" fmla="*/ 311939 h 625402"/>
                <a:gd name="connsiteX2" fmla="*/ 520747 w 607199"/>
                <a:gd name="connsiteY2" fmla="*/ 386672 h 625402"/>
                <a:gd name="connsiteX3" fmla="*/ 413290 w 607199"/>
                <a:gd name="connsiteY3" fmla="*/ 349167 h 625402"/>
                <a:gd name="connsiteX4" fmla="*/ 499131 w 607199"/>
                <a:gd name="connsiteY4" fmla="*/ 274434 h 625402"/>
                <a:gd name="connsiteX5" fmla="*/ 537601 w 607199"/>
                <a:gd name="connsiteY5" fmla="*/ 271599 h 625402"/>
                <a:gd name="connsiteX6" fmla="*/ 234284 w 607199"/>
                <a:gd name="connsiteY6" fmla="*/ 229392 h 625402"/>
                <a:gd name="connsiteX7" fmla="*/ 382427 w 607199"/>
                <a:gd name="connsiteY7" fmla="*/ 378343 h 625402"/>
                <a:gd name="connsiteX8" fmla="*/ 379180 w 607199"/>
                <a:gd name="connsiteY8" fmla="*/ 394513 h 625402"/>
                <a:gd name="connsiteX9" fmla="*/ 394001 w 607199"/>
                <a:gd name="connsiteY9" fmla="*/ 416143 h 625402"/>
                <a:gd name="connsiteX10" fmla="*/ 404661 w 607199"/>
                <a:gd name="connsiteY10" fmla="*/ 468094 h 625402"/>
                <a:gd name="connsiteX11" fmla="*/ 321813 w 607199"/>
                <a:gd name="connsiteY11" fmla="*/ 591074 h 625402"/>
                <a:gd name="connsiteX12" fmla="*/ 277074 w 607199"/>
                <a:gd name="connsiteY12" fmla="*/ 599961 h 625402"/>
                <a:gd name="connsiteX13" fmla="*/ 254534 w 607199"/>
                <a:gd name="connsiteY13" fmla="*/ 614914 h 625402"/>
                <a:gd name="connsiteX14" fmla="*/ 201734 w 607199"/>
                <a:gd name="connsiteY14" fmla="*/ 625402 h 625402"/>
                <a:gd name="connsiteX15" fmla="*/ 105816 w 607199"/>
                <a:gd name="connsiteY15" fmla="*/ 586310 h 625402"/>
                <a:gd name="connsiteX16" fmla="*/ 79815 w 607199"/>
                <a:gd name="connsiteY16" fmla="*/ 548365 h 625402"/>
                <a:gd name="connsiteX17" fmla="*/ 39730 w 607199"/>
                <a:gd name="connsiteY17" fmla="*/ 521773 h 625402"/>
                <a:gd name="connsiteX18" fmla="*/ 0 w 607199"/>
                <a:gd name="connsiteY18" fmla="*/ 427397 h 625402"/>
                <a:gd name="connsiteX19" fmla="*/ 82848 w 607199"/>
                <a:gd name="connsiteY19" fmla="*/ 304418 h 625402"/>
                <a:gd name="connsiteX20" fmla="*/ 112415 w 607199"/>
                <a:gd name="connsiteY20" fmla="*/ 298544 h 625402"/>
                <a:gd name="connsiteX21" fmla="*/ 129531 w 607199"/>
                <a:gd name="connsiteY21" fmla="*/ 273019 h 625402"/>
                <a:gd name="connsiteX22" fmla="*/ 234284 w 607199"/>
                <a:gd name="connsiteY22" fmla="*/ 229392 h 625402"/>
                <a:gd name="connsiteX23" fmla="*/ 470009 w 607199"/>
                <a:gd name="connsiteY23" fmla="*/ 100346 h 625402"/>
                <a:gd name="connsiteX24" fmla="*/ 491704 w 607199"/>
                <a:gd name="connsiteY24" fmla="*/ 109510 h 625402"/>
                <a:gd name="connsiteX25" fmla="*/ 468177 w 607199"/>
                <a:gd name="connsiteY25" fmla="*/ 220866 h 625402"/>
                <a:gd name="connsiteX26" fmla="*/ 359804 w 607199"/>
                <a:gd name="connsiteY26" fmla="*/ 255634 h 625402"/>
                <a:gd name="connsiteX27" fmla="*/ 383331 w 607199"/>
                <a:gd name="connsiteY27" fmla="*/ 144278 h 625402"/>
                <a:gd name="connsiteX28" fmla="*/ 470009 w 607199"/>
                <a:gd name="connsiteY28" fmla="*/ 100346 h 625402"/>
                <a:gd name="connsiteX29" fmla="*/ 119388 w 607199"/>
                <a:gd name="connsiteY29" fmla="*/ 31433 h 625402"/>
                <a:gd name="connsiteX30" fmla="*/ 176538 w 607199"/>
                <a:gd name="connsiteY30" fmla="*/ 129858 h 625402"/>
                <a:gd name="connsiteX31" fmla="*/ 119388 w 607199"/>
                <a:gd name="connsiteY31" fmla="*/ 228283 h 625402"/>
                <a:gd name="connsiteX32" fmla="*/ 62238 w 607199"/>
                <a:gd name="connsiteY32" fmla="*/ 129858 h 625402"/>
                <a:gd name="connsiteX33" fmla="*/ 119388 w 607199"/>
                <a:gd name="connsiteY33" fmla="*/ 31433 h 625402"/>
                <a:gd name="connsiteX34" fmla="*/ 314052 w 607199"/>
                <a:gd name="connsiteY34" fmla="*/ 1075 h 625402"/>
                <a:gd name="connsiteX35" fmla="*/ 344809 w 607199"/>
                <a:gd name="connsiteY35" fmla="*/ 110654 h 625402"/>
                <a:gd name="connsiteX36" fmla="*/ 264889 w 607199"/>
                <a:gd name="connsiteY36" fmla="*/ 191687 h 625402"/>
                <a:gd name="connsiteX37" fmla="*/ 234131 w 607199"/>
                <a:gd name="connsiteY37" fmla="*/ 82108 h 625402"/>
                <a:gd name="connsiteX38" fmla="*/ 314052 w 607199"/>
                <a:gd name="connsiteY38" fmla="*/ 1075 h 62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7199" h="625402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9FDB6EA-E5F2-4A15-930A-280468099364}"/>
              </a:ext>
            </a:extLst>
          </p:cNvPr>
          <p:cNvSpPr txBox="1"/>
          <p:nvPr/>
        </p:nvSpPr>
        <p:spPr>
          <a:xfrm>
            <a:off x="3682953" y="351670"/>
            <a:ext cx="1771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카페 </a:t>
            </a:r>
            <a:r>
              <a:rPr lang="ko-KR" alt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알베르</a:t>
            </a:r>
            <a:endParaRPr lang="ko-KR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21" name="그림 20" descr="나무, 실외, 운송, 대지이(가) 표시된 사진&#10;&#10;자동 생성된 설명">
            <a:extLst>
              <a:ext uri="{FF2B5EF4-FFF2-40B4-BE49-F238E27FC236}">
                <a16:creationId xmlns:a16="http://schemas.microsoft.com/office/drawing/2014/main" id="{A0406FB1-98B9-409C-B01B-627A199F1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11" y="1343579"/>
            <a:ext cx="4581128" cy="3448251"/>
          </a:xfrm>
          <a:prstGeom prst="rect">
            <a:avLst/>
          </a:prstGeom>
        </p:spPr>
      </p:pic>
      <p:pic>
        <p:nvPicPr>
          <p:cNvPr id="23" name="그림 22" descr="바닥, 실내, 테이블, 방이(가) 표시된 사진&#10;&#10;자동 생성된 설명">
            <a:extLst>
              <a:ext uri="{FF2B5EF4-FFF2-40B4-BE49-F238E27FC236}">
                <a16:creationId xmlns:a16="http://schemas.microsoft.com/office/drawing/2014/main" id="{6DF4D07A-7B9D-4FB6-8ACD-157FDEDF4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09" y="1343578"/>
            <a:ext cx="4581129" cy="3455567"/>
          </a:xfrm>
          <a:prstGeom prst="rect">
            <a:avLst/>
          </a:prstGeom>
        </p:spPr>
      </p:pic>
      <p:pic>
        <p:nvPicPr>
          <p:cNvPr id="25" name="그림 24" descr="바닥, 실내, 천장, 방이(가) 표시된 사진&#10;&#10;자동 생성된 설명">
            <a:extLst>
              <a:ext uri="{FF2B5EF4-FFF2-40B4-BE49-F238E27FC236}">
                <a16:creationId xmlns:a16="http://schemas.microsoft.com/office/drawing/2014/main" id="{2E98126A-17C1-4B69-A4ED-1D9541644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15" y="1343577"/>
            <a:ext cx="4581129" cy="34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9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519BCA-BDA4-421E-9673-0E48DC8F1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8" y="263960"/>
            <a:ext cx="998816" cy="1333537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D1EA37F-AF2E-4F62-818B-615E0D508102}"/>
              </a:ext>
            </a:extLst>
          </p:cNvPr>
          <p:cNvSpPr/>
          <p:nvPr/>
        </p:nvSpPr>
        <p:spPr>
          <a:xfrm>
            <a:off x="1450916" y="413658"/>
            <a:ext cx="6645618" cy="1034143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495B7-74FA-4448-A3AE-889A105ED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900" y="1924468"/>
            <a:ext cx="1035238" cy="1220820"/>
          </a:xfrm>
          <a:prstGeom prst="rect">
            <a:avLst/>
          </a:prstGeom>
        </p:spPr>
      </p:pic>
      <p:sp>
        <p:nvSpPr>
          <p:cNvPr id="8" name="말풍선: 모서리가 둥근 사각형 2">
            <a:extLst>
              <a:ext uri="{FF2B5EF4-FFF2-40B4-BE49-F238E27FC236}">
                <a16:creationId xmlns:a16="http://schemas.microsoft.com/office/drawing/2014/main" id="{D5662C21-31E0-4EEB-9757-051F0A42011E}"/>
              </a:ext>
            </a:extLst>
          </p:cNvPr>
          <p:cNvSpPr/>
          <p:nvPr/>
        </p:nvSpPr>
        <p:spPr>
          <a:xfrm rot="10800000">
            <a:off x="941695" y="1792613"/>
            <a:ext cx="6840494" cy="1671503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0" name="말풍선: 모서리가 둥근 사각형 2">
            <a:extLst>
              <a:ext uri="{FF2B5EF4-FFF2-40B4-BE49-F238E27FC236}">
                <a16:creationId xmlns:a16="http://schemas.microsoft.com/office/drawing/2014/main" id="{3B784883-1C99-484A-A8F6-4301E5755534}"/>
              </a:ext>
            </a:extLst>
          </p:cNvPr>
          <p:cNvSpPr/>
          <p:nvPr/>
        </p:nvSpPr>
        <p:spPr>
          <a:xfrm>
            <a:off x="1450916" y="3871035"/>
            <a:ext cx="6645618" cy="745138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048C52-65C4-4D4D-9FA5-A7A63BAE1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8" y="3727444"/>
            <a:ext cx="998816" cy="1152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E43872-C91D-48CD-B52C-0D0F060F81F3}"/>
              </a:ext>
            </a:extLst>
          </p:cNvPr>
          <p:cNvSpPr txBox="1"/>
          <p:nvPr/>
        </p:nvSpPr>
        <p:spPr>
          <a:xfrm>
            <a:off x="1979712" y="644723"/>
            <a:ext cx="5976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오픈 시간 매일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11:00am – 23:00pm</a:t>
            </a:r>
          </a:p>
          <a:p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C14B0-30BB-4220-8E5C-38A76F3D143C}"/>
              </a:ext>
            </a:extLst>
          </p:cNvPr>
          <p:cNvSpPr txBox="1"/>
          <p:nvPr/>
        </p:nvSpPr>
        <p:spPr>
          <a:xfrm>
            <a:off x="3203848" y="3966605"/>
            <a:ext cx="5256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아메리카노</a:t>
            </a:r>
            <a:r>
              <a:rPr lang="ko-KR" altLang="en-US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</a:t>
            </a:r>
            <a:r>
              <a:rPr lang="en-US" altLang="ko-KR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5,500</a:t>
            </a:r>
            <a:r>
              <a:rPr lang="ko-KR" altLang="en-US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2F67C-2405-4C15-BA3C-A728E58A7326}"/>
              </a:ext>
            </a:extLst>
          </p:cNvPr>
          <p:cNvSpPr txBox="1"/>
          <p:nvPr/>
        </p:nvSpPr>
        <p:spPr>
          <a:xfrm>
            <a:off x="1196305" y="1936909"/>
            <a:ext cx="6331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지하</a:t>
            </a:r>
            <a:r>
              <a:rPr lang="en-US" altLang="ko-KR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, 1, 2, 3</a:t>
            </a:r>
            <a:r>
              <a:rPr lang="ko-KR" altLang="en-US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층의 대규모 카페</a:t>
            </a:r>
            <a:endParaRPr lang="en-US" altLang="ko-KR" sz="30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pPr algn="ctr"/>
            <a:r>
              <a:rPr lang="ko-KR" altLang="en-US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지하</a:t>
            </a:r>
            <a:r>
              <a:rPr lang="en-US" altLang="ko-KR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1</a:t>
            </a:r>
            <a:r>
              <a:rPr lang="ko-KR" altLang="en-US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층과 테라스 </a:t>
            </a:r>
            <a:r>
              <a:rPr lang="ko-KR" altLang="en-US" sz="3000" dirty="0" err="1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반려견</a:t>
            </a:r>
            <a:r>
              <a:rPr lang="ko-KR" altLang="en-US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동반 가능</a:t>
            </a:r>
          </a:p>
          <a:p>
            <a:pPr algn="ctr"/>
            <a:r>
              <a:rPr lang="ko-KR" altLang="en-US" sz="3000" dirty="0">
                <a:latin typeface="210 하얀분필 R" panose="02020603020101020101" pitchFamily="18" charset="-127"/>
                <a:ea typeface="210 하얀분필 R" panose="02020603020101020101" pitchFamily="18" charset="-127"/>
                <a:hlinkClick r:id="rId5"/>
              </a:rPr>
              <a:t>많은 디저트 종류</a:t>
            </a:r>
            <a:endParaRPr lang="en-US" altLang="ko-KR" sz="30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511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21DA5A-825B-4CDF-A99C-01BA6AF2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13" y="1607541"/>
            <a:ext cx="3852683" cy="276440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EE5405-E920-4F55-B11C-0BF2738EC94F}"/>
              </a:ext>
            </a:extLst>
          </p:cNvPr>
          <p:cNvGrpSpPr/>
          <p:nvPr/>
        </p:nvGrpSpPr>
        <p:grpSpPr>
          <a:xfrm>
            <a:off x="1763688" y="206289"/>
            <a:ext cx="5966212" cy="695636"/>
            <a:chOff x="3036700" y="827754"/>
            <a:chExt cx="5966212" cy="695636"/>
          </a:xfrm>
        </p:grpSpPr>
        <p:sp>
          <p:nvSpPr>
            <p:cNvPr id="26" name="양쪽 모서리가 둥근 사각형 117">
              <a:extLst>
                <a:ext uri="{FF2B5EF4-FFF2-40B4-BE49-F238E27FC236}">
                  <a16:creationId xmlns:a16="http://schemas.microsoft.com/office/drawing/2014/main" id="{D9DA8422-423D-4CB3-AE39-DABE3BB780BA}"/>
                </a:ext>
              </a:extLst>
            </p:cNvPr>
            <p:cNvSpPr/>
            <p:nvPr/>
          </p:nvSpPr>
          <p:spPr>
            <a:xfrm rot="10800000">
              <a:off x="3036700" y="827754"/>
              <a:ext cx="5966212" cy="6956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139">
              <a:extLst>
                <a:ext uri="{FF2B5EF4-FFF2-40B4-BE49-F238E27FC236}">
                  <a16:creationId xmlns:a16="http://schemas.microsoft.com/office/drawing/2014/main" id="{03B72654-5A30-4667-B2DE-56E1EC18B570}"/>
                </a:ext>
              </a:extLst>
            </p:cNvPr>
            <p:cNvSpPr/>
            <p:nvPr/>
          </p:nvSpPr>
          <p:spPr>
            <a:xfrm>
              <a:off x="3293025" y="1012692"/>
              <a:ext cx="444722" cy="458054"/>
            </a:xfrm>
            <a:custGeom>
              <a:avLst/>
              <a:gdLst>
                <a:gd name="connsiteX0" fmla="*/ 537601 w 607199"/>
                <a:gd name="connsiteY0" fmla="*/ 271599 h 625402"/>
                <a:gd name="connsiteX1" fmla="*/ 606588 w 607199"/>
                <a:gd name="connsiteY1" fmla="*/ 311939 h 625402"/>
                <a:gd name="connsiteX2" fmla="*/ 520747 w 607199"/>
                <a:gd name="connsiteY2" fmla="*/ 386672 h 625402"/>
                <a:gd name="connsiteX3" fmla="*/ 413290 w 607199"/>
                <a:gd name="connsiteY3" fmla="*/ 349167 h 625402"/>
                <a:gd name="connsiteX4" fmla="*/ 499131 w 607199"/>
                <a:gd name="connsiteY4" fmla="*/ 274434 h 625402"/>
                <a:gd name="connsiteX5" fmla="*/ 537601 w 607199"/>
                <a:gd name="connsiteY5" fmla="*/ 271599 h 625402"/>
                <a:gd name="connsiteX6" fmla="*/ 234284 w 607199"/>
                <a:gd name="connsiteY6" fmla="*/ 229392 h 625402"/>
                <a:gd name="connsiteX7" fmla="*/ 382427 w 607199"/>
                <a:gd name="connsiteY7" fmla="*/ 378343 h 625402"/>
                <a:gd name="connsiteX8" fmla="*/ 379180 w 607199"/>
                <a:gd name="connsiteY8" fmla="*/ 394513 h 625402"/>
                <a:gd name="connsiteX9" fmla="*/ 394001 w 607199"/>
                <a:gd name="connsiteY9" fmla="*/ 416143 h 625402"/>
                <a:gd name="connsiteX10" fmla="*/ 404661 w 607199"/>
                <a:gd name="connsiteY10" fmla="*/ 468094 h 625402"/>
                <a:gd name="connsiteX11" fmla="*/ 321813 w 607199"/>
                <a:gd name="connsiteY11" fmla="*/ 591074 h 625402"/>
                <a:gd name="connsiteX12" fmla="*/ 277074 w 607199"/>
                <a:gd name="connsiteY12" fmla="*/ 599961 h 625402"/>
                <a:gd name="connsiteX13" fmla="*/ 254534 w 607199"/>
                <a:gd name="connsiteY13" fmla="*/ 614914 h 625402"/>
                <a:gd name="connsiteX14" fmla="*/ 201734 w 607199"/>
                <a:gd name="connsiteY14" fmla="*/ 625402 h 625402"/>
                <a:gd name="connsiteX15" fmla="*/ 105816 w 607199"/>
                <a:gd name="connsiteY15" fmla="*/ 586310 h 625402"/>
                <a:gd name="connsiteX16" fmla="*/ 79815 w 607199"/>
                <a:gd name="connsiteY16" fmla="*/ 548365 h 625402"/>
                <a:gd name="connsiteX17" fmla="*/ 39730 w 607199"/>
                <a:gd name="connsiteY17" fmla="*/ 521773 h 625402"/>
                <a:gd name="connsiteX18" fmla="*/ 0 w 607199"/>
                <a:gd name="connsiteY18" fmla="*/ 427397 h 625402"/>
                <a:gd name="connsiteX19" fmla="*/ 82848 w 607199"/>
                <a:gd name="connsiteY19" fmla="*/ 304418 h 625402"/>
                <a:gd name="connsiteX20" fmla="*/ 112415 w 607199"/>
                <a:gd name="connsiteY20" fmla="*/ 298544 h 625402"/>
                <a:gd name="connsiteX21" fmla="*/ 129531 w 607199"/>
                <a:gd name="connsiteY21" fmla="*/ 273019 h 625402"/>
                <a:gd name="connsiteX22" fmla="*/ 234284 w 607199"/>
                <a:gd name="connsiteY22" fmla="*/ 229392 h 625402"/>
                <a:gd name="connsiteX23" fmla="*/ 470009 w 607199"/>
                <a:gd name="connsiteY23" fmla="*/ 100346 h 625402"/>
                <a:gd name="connsiteX24" fmla="*/ 491704 w 607199"/>
                <a:gd name="connsiteY24" fmla="*/ 109510 h 625402"/>
                <a:gd name="connsiteX25" fmla="*/ 468177 w 607199"/>
                <a:gd name="connsiteY25" fmla="*/ 220866 h 625402"/>
                <a:gd name="connsiteX26" fmla="*/ 359804 w 607199"/>
                <a:gd name="connsiteY26" fmla="*/ 255634 h 625402"/>
                <a:gd name="connsiteX27" fmla="*/ 383331 w 607199"/>
                <a:gd name="connsiteY27" fmla="*/ 144278 h 625402"/>
                <a:gd name="connsiteX28" fmla="*/ 470009 w 607199"/>
                <a:gd name="connsiteY28" fmla="*/ 100346 h 625402"/>
                <a:gd name="connsiteX29" fmla="*/ 119388 w 607199"/>
                <a:gd name="connsiteY29" fmla="*/ 31433 h 625402"/>
                <a:gd name="connsiteX30" fmla="*/ 176538 w 607199"/>
                <a:gd name="connsiteY30" fmla="*/ 129858 h 625402"/>
                <a:gd name="connsiteX31" fmla="*/ 119388 w 607199"/>
                <a:gd name="connsiteY31" fmla="*/ 228283 h 625402"/>
                <a:gd name="connsiteX32" fmla="*/ 62238 w 607199"/>
                <a:gd name="connsiteY32" fmla="*/ 129858 h 625402"/>
                <a:gd name="connsiteX33" fmla="*/ 119388 w 607199"/>
                <a:gd name="connsiteY33" fmla="*/ 31433 h 625402"/>
                <a:gd name="connsiteX34" fmla="*/ 314052 w 607199"/>
                <a:gd name="connsiteY34" fmla="*/ 1075 h 625402"/>
                <a:gd name="connsiteX35" fmla="*/ 344809 w 607199"/>
                <a:gd name="connsiteY35" fmla="*/ 110654 h 625402"/>
                <a:gd name="connsiteX36" fmla="*/ 264889 w 607199"/>
                <a:gd name="connsiteY36" fmla="*/ 191687 h 625402"/>
                <a:gd name="connsiteX37" fmla="*/ 234131 w 607199"/>
                <a:gd name="connsiteY37" fmla="*/ 82108 h 625402"/>
                <a:gd name="connsiteX38" fmla="*/ 314052 w 607199"/>
                <a:gd name="connsiteY38" fmla="*/ 1075 h 62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7199" h="625402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D417-2399-40E6-8B9E-25D93647861F}"/>
              </a:ext>
            </a:extLst>
          </p:cNvPr>
          <p:cNvSpPr/>
          <p:nvPr/>
        </p:nvSpPr>
        <p:spPr>
          <a:xfrm>
            <a:off x="0" y="4371950"/>
            <a:ext cx="2195736" cy="77155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997314-AF6A-4EE4-B611-C28DBC2946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99592" cy="120106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6B8F57-2916-4127-AAA1-8E136ECAC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6799">
            <a:off x="7905501" y="3328449"/>
            <a:ext cx="968734" cy="184520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370AD2-AFE8-438C-BAC3-F5F0956F8682}"/>
              </a:ext>
            </a:extLst>
          </p:cNvPr>
          <p:cNvGrpSpPr/>
          <p:nvPr/>
        </p:nvGrpSpPr>
        <p:grpSpPr>
          <a:xfrm>
            <a:off x="1673062" y="287918"/>
            <a:ext cx="5966212" cy="695636"/>
            <a:chOff x="3036700" y="827754"/>
            <a:chExt cx="5966212" cy="695636"/>
          </a:xfrm>
        </p:grpSpPr>
        <p:sp>
          <p:nvSpPr>
            <p:cNvPr id="29" name="양쪽 모서리가 둥근 사각형 117">
              <a:extLst>
                <a:ext uri="{FF2B5EF4-FFF2-40B4-BE49-F238E27FC236}">
                  <a16:creationId xmlns:a16="http://schemas.microsoft.com/office/drawing/2014/main" id="{0F977039-95A9-4F5F-B96E-3D9CD211711D}"/>
                </a:ext>
              </a:extLst>
            </p:cNvPr>
            <p:cNvSpPr/>
            <p:nvPr/>
          </p:nvSpPr>
          <p:spPr>
            <a:xfrm rot="10800000">
              <a:off x="3036700" y="827754"/>
              <a:ext cx="5966212" cy="6956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139">
              <a:extLst>
                <a:ext uri="{FF2B5EF4-FFF2-40B4-BE49-F238E27FC236}">
                  <a16:creationId xmlns:a16="http://schemas.microsoft.com/office/drawing/2014/main" id="{C33A1BA8-52C0-4C2C-B2FA-12B43166D073}"/>
                </a:ext>
              </a:extLst>
            </p:cNvPr>
            <p:cNvSpPr/>
            <p:nvPr/>
          </p:nvSpPr>
          <p:spPr>
            <a:xfrm>
              <a:off x="3293025" y="1012692"/>
              <a:ext cx="444722" cy="458054"/>
            </a:xfrm>
            <a:custGeom>
              <a:avLst/>
              <a:gdLst>
                <a:gd name="connsiteX0" fmla="*/ 537601 w 607199"/>
                <a:gd name="connsiteY0" fmla="*/ 271599 h 625402"/>
                <a:gd name="connsiteX1" fmla="*/ 606588 w 607199"/>
                <a:gd name="connsiteY1" fmla="*/ 311939 h 625402"/>
                <a:gd name="connsiteX2" fmla="*/ 520747 w 607199"/>
                <a:gd name="connsiteY2" fmla="*/ 386672 h 625402"/>
                <a:gd name="connsiteX3" fmla="*/ 413290 w 607199"/>
                <a:gd name="connsiteY3" fmla="*/ 349167 h 625402"/>
                <a:gd name="connsiteX4" fmla="*/ 499131 w 607199"/>
                <a:gd name="connsiteY4" fmla="*/ 274434 h 625402"/>
                <a:gd name="connsiteX5" fmla="*/ 537601 w 607199"/>
                <a:gd name="connsiteY5" fmla="*/ 271599 h 625402"/>
                <a:gd name="connsiteX6" fmla="*/ 234284 w 607199"/>
                <a:gd name="connsiteY6" fmla="*/ 229392 h 625402"/>
                <a:gd name="connsiteX7" fmla="*/ 382427 w 607199"/>
                <a:gd name="connsiteY7" fmla="*/ 378343 h 625402"/>
                <a:gd name="connsiteX8" fmla="*/ 379180 w 607199"/>
                <a:gd name="connsiteY8" fmla="*/ 394513 h 625402"/>
                <a:gd name="connsiteX9" fmla="*/ 394001 w 607199"/>
                <a:gd name="connsiteY9" fmla="*/ 416143 h 625402"/>
                <a:gd name="connsiteX10" fmla="*/ 404661 w 607199"/>
                <a:gd name="connsiteY10" fmla="*/ 468094 h 625402"/>
                <a:gd name="connsiteX11" fmla="*/ 321813 w 607199"/>
                <a:gd name="connsiteY11" fmla="*/ 591074 h 625402"/>
                <a:gd name="connsiteX12" fmla="*/ 277074 w 607199"/>
                <a:gd name="connsiteY12" fmla="*/ 599961 h 625402"/>
                <a:gd name="connsiteX13" fmla="*/ 254534 w 607199"/>
                <a:gd name="connsiteY13" fmla="*/ 614914 h 625402"/>
                <a:gd name="connsiteX14" fmla="*/ 201734 w 607199"/>
                <a:gd name="connsiteY14" fmla="*/ 625402 h 625402"/>
                <a:gd name="connsiteX15" fmla="*/ 105816 w 607199"/>
                <a:gd name="connsiteY15" fmla="*/ 586310 h 625402"/>
                <a:gd name="connsiteX16" fmla="*/ 79815 w 607199"/>
                <a:gd name="connsiteY16" fmla="*/ 548365 h 625402"/>
                <a:gd name="connsiteX17" fmla="*/ 39730 w 607199"/>
                <a:gd name="connsiteY17" fmla="*/ 521773 h 625402"/>
                <a:gd name="connsiteX18" fmla="*/ 0 w 607199"/>
                <a:gd name="connsiteY18" fmla="*/ 427397 h 625402"/>
                <a:gd name="connsiteX19" fmla="*/ 82848 w 607199"/>
                <a:gd name="connsiteY19" fmla="*/ 304418 h 625402"/>
                <a:gd name="connsiteX20" fmla="*/ 112415 w 607199"/>
                <a:gd name="connsiteY20" fmla="*/ 298544 h 625402"/>
                <a:gd name="connsiteX21" fmla="*/ 129531 w 607199"/>
                <a:gd name="connsiteY21" fmla="*/ 273019 h 625402"/>
                <a:gd name="connsiteX22" fmla="*/ 234284 w 607199"/>
                <a:gd name="connsiteY22" fmla="*/ 229392 h 625402"/>
                <a:gd name="connsiteX23" fmla="*/ 470009 w 607199"/>
                <a:gd name="connsiteY23" fmla="*/ 100346 h 625402"/>
                <a:gd name="connsiteX24" fmla="*/ 491704 w 607199"/>
                <a:gd name="connsiteY24" fmla="*/ 109510 h 625402"/>
                <a:gd name="connsiteX25" fmla="*/ 468177 w 607199"/>
                <a:gd name="connsiteY25" fmla="*/ 220866 h 625402"/>
                <a:gd name="connsiteX26" fmla="*/ 359804 w 607199"/>
                <a:gd name="connsiteY26" fmla="*/ 255634 h 625402"/>
                <a:gd name="connsiteX27" fmla="*/ 383331 w 607199"/>
                <a:gd name="connsiteY27" fmla="*/ 144278 h 625402"/>
                <a:gd name="connsiteX28" fmla="*/ 470009 w 607199"/>
                <a:gd name="connsiteY28" fmla="*/ 100346 h 625402"/>
                <a:gd name="connsiteX29" fmla="*/ 119388 w 607199"/>
                <a:gd name="connsiteY29" fmla="*/ 31433 h 625402"/>
                <a:gd name="connsiteX30" fmla="*/ 176538 w 607199"/>
                <a:gd name="connsiteY30" fmla="*/ 129858 h 625402"/>
                <a:gd name="connsiteX31" fmla="*/ 119388 w 607199"/>
                <a:gd name="connsiteY31" fmla="*/ 228283 h 625402"/>
                <a:gd name="connsiteX32" fmla="*/ 62238 w 607199"/>
                <a:gd name="connsiteY32" fmla="*/ 129858 h 625402"/>
                <a:gd name="connsiteX33" fmla="*/ 119388 w 607199"/>
                <a:gd name="connsiteY33" fmla="*/ 31433 h 625402"/>
                <a:gd name="connsiteX34" fmla="*/ 314052 w 607199"/>
                <a:gd name="connsiteY34" fmla="*/ 1075 h 625402"/>
                <a:gd name="connsiteX35" fmla="*/ 344809 w 607199"/>
                <a:gd name="connsiteY35" fmla="*/ 110654 h 625402"/>
                <a:gd name="connsiteX36" fmla="*/ 264889 w 607199"/>
                <a:gd name="connsiteY36" fmla="*/ 191687 h 625402"/>
                <a:gd name="connsiteX37" fmla="*/ 234131 w 607199"/>
                <a:gd name="connsiteY37" fmla="*/ 82108 h 625402"/>
                <a:gd name="connsiteX38" fmla="*/ 314052 w 607199"/>
                <a:gd name="connsiteY38" fmla="*/ 1075 h 62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7199" h="625402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9FDB6EA-E5F2-4A15-930A-280468099364}"/>
              </a:ext>
            </a:extLst>
          </p:cNvPr>
          <p:cNvSpPr txBox="1"/>
          <p:nvPr/>
        </p:nvSpPr>
        <p:spPr>
          <a:xfrm>
            <a:off x="3404850" y="339502"/>
            <a:ext cx="1462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박장 포차</a:t>
            </a:r>
          </a:p>
        </p:txBody>
      </p:sp>
      <p:pic>
        <p:nvPicPr>
          <p:cNvPr id="17" name="그림 16" descr="건물, 실내, 테이블이(가) 표시된 사진&#10;&#10;자동 생성된 설명">
            <a:extLst>
              <a:ext uri="{FF2B5EF4-FFF2-40B4-BE49-F238E27FC236}">
                <a16:creationId xmlns:a16="http://schemas.microsoft.com/office/drawing/2014/main" id="{0EEC89F0-CD5B-4979-AE12-46684D2EEC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9661">
            <a:off x="348811" y="1282690"/>
            <a:ext cx="3605874" cy="3240361"/>
          </a:xfrm>
          <a:prstGeom prst="rect">
            <a:avLst/>
          </a:prstGeom>
        </p:spPr>
      </p:pic>
      <p:pic>
        <p:nvPicPr>
          <p:cNvPr id="18" name="그림 17" descr="고양이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FAD656BE-C829-4FF9-8D56-232F3E0B74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857">
            <a:off x="4067004" y="1275985"/>
            <a:ext cx="3743911" cy="28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EE5405-E920-4F55-B11C-0BF2738EC94F}"/>
              </a:ext>
            </a:extLst>
          </p:cNvPr>
          <p:cNvGrpSpPr/>
          <p:nvPr/>
        </p:nvGrpSpPr>
        <p:grpSpPr>
          <a:xfrm>
            <a:off x="1763688" y="206289"/>
            <a:ext cx="5966212" cy="695636"/>
            <a:chOff x="3036700" y="827754"/>
            <a:chExt cx="5966212" cy="695636"/>
          </a:xfrm>
        </p:grpSpPr>
        <p:sp>
          <p:nvSpPr>
            <p:cNvPr id="26" name="양쪽 모서리가 둥근 사각형 117">
              <a:extLst>
                <a:ext uri="{FF2B5EF4-FFF2-40B4-BE49-F238E27FC236}">
                  <a16:creationId xmlns:a16="http://schemas.microsoft.com/office/drawing/2014/main" id="{D9DA8422-423D-4CB3-AE39-DABE3BB780BA}"/>
                </a:ext>
              </a:extLst>
            </p:cNvPr>
            <p:cNvSpPr/>
            <p:nvPr/>
          </p:nvSpPr>
          <p:spPr>
            <a:xfrm rot="10800000">
              <a:off x="3036700" y="827754"/>
              <a:ext cx="5966212" cy="6956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139">
              <a:extLst>
                <a:ext uri="{FF2B5EF4-FFF2-40B4-BE49-F238E27FC236}">
                  <a16:creationId xmlns:a16="http://schemas.microsoft.com/office/drawing/2014/main" id="{03B72654-5A30-4667-B2DE-56E1EC18B570}"/>
                </a:ext>
              </a:extLst>
            </p:cNvPr>
            <p:cNvSpPr/>
            <p:nvPr/>
          </p:nvSpPr>
          <p:spPr>
            <a:xfrm>
              <a:off x="3293025" y="1012692"/>
              <a:ext cx="444722" cy="458054"/>
            </a:xfrm>
            <a:custGeom>
              <a:avLst/>
              <a:gdLst>
                <a:gd name="connsiteX0" fmla="*/ 537601 w 607199"/>
                <a:gd name="connsiteY0" fmla="*/ 271599 h 625402"/>
                <a:gd name="connsiteX1" fmla="*/ 606588 w 607199"/>
                <a:gd name="connsiteY1" fmla="*/ 311939 h 625402"/>
                <a:gd name="connsiteX2" fmla="*/ 520747 w 607199"/>
                <a:gd name="connsiteY2" fmla="*/ 386672 h 625402"/>
                <a:gd name="connsiteX3" fmla="*/ 413290 w 607199"/>
                <a:gd name="connsiteY3" fmla="*/ 349167 h 625402"/>
                <a:gd name="connsiteX4" fmla="*/ 499131 w 607199"/>
                <a:gd name="connsiteY4" fmla="*/ 274434 h 625402"/>
                <a:gd name="connsiteX5" fmla="*/ 537601 w 607199"/>
                <a:gd name="connsiteY5" fmla="*/ 271599 h 625402"/>
                <a:gd name="connsiteX6" fmla="*/ 234284 w 607199"/>
                <a:gd name="connsiteY6" fmla="*/ 229392 h 625402"/>
                <a:gd name="connsiteX7" fmla="*/ 382427 w 607199"/>
                <a:gd name="connsiteY7" fmla="*/ 378343 h 625402"/>
                <a:gd name="connsiteX8" fmla="*/ 379180 w 607199"/>
                <a:gd name="connsiteY8" fmla="*/ 394513 h 625402"/>
                <a:gd name="connsiteX9" fmla="*/ 394001 w 607199"/>
                <a:gd name="connsiteY9" fmla="*/ 416143 h 625402"/>
                <a:gd name="connsiteX10" fmla="*/ 404661 w 607199"/>
                <a:gd name="connsiteY10" fmla="*/ 468094 h 625402"/>
                <a:gd name="connsiteX11" fmla="*/ 321813 w 607199"/>
                <a:gd name="connsiteY11" fmla="*/ 591074 h 625402"/>
                <a:gd name="connsiteX12" fmla="*/ 277074 w 607199"/>
                <a:gd name="connsiteY12" fmla="*/ 599961 h 625402"/>
                <a:gd name="connsiteX13" fmla="*/ 254534 w 607199"/>
                <a:gd name="connsiteY13" fmla="*/ 614914 h 625402"/>
                <a:gd name="connsiteX14" fmla="*/ 201734 w 607199"/>
                <a:gd name="connsiteY14" fmla="*/ 625402 h 625402"/>
                <a:gd name="connsiteX15" fmla="*/ 105816 w 607199"/>
                <a:gd name="connsiteY15" fmla="*/ 586310 h 625402"/>
                <a:gd name="connsiteX16" fmla="*/ 79815 w 607199"/>
                <a:gd name="connsiteY16" fmla="*/ 548365 h 625402"/>
                <a:gd name="connsiteX17" fmla="*/ 39730 w 607199"/>
                <a:gd name="connsiteY17" fmla="*/ 521773 h 625402"/>
                <a:gd name="connsiteX18" fmla="*/ 0 w 607199"/>
                <a:gd name="connsiteY18" fmla="*/ 427397 h 625402"/>
                <a:gd name="connsiteX19" fmla="*/ 82848 w 607199"/>
                <a:gd name="connsiteY19" fmla="*/ 304418 h 625402"/>
                <a:gd name="connsiteX20" fmla="*/ 112415 w 607199"/>
                <a:gd name="connsiteY20" fmla="*/ 298544 h 625402"/>
                <a:gd name="connsiteX21" fmla="*/ 129531 w 607199"/>
                <a:gd name="connsiteY21" fmla="*/ 273019 h 625402"/>
                <a:gd name="connsiteX22" fmla="*/ 234284 w 607199"/>
                <a:gd name="connsiteY22" fmla="*/ 229392 h 625402"/>
                <a:gd name="connsiteX23" fmla="*/ 470009 w 607199"/>
                <a:gd name="connsiteY23" fmla="*/ 100346 h 625402"/>
                <a:gd name="connsiteX24" fmla="*/ 491704 w 607199"/>
                <a:gd name="connsiteY24" fmla="*/ 109510 h 625402"/>
                <a:gd name="connsiteX25" fmla="*/ 468177 w 607199"/>
                <a:gd name="connsiteY25" fmla="*/ 220866 h 625402"/>
                <a:gd name="connsiteX26" fmla="*/ 359804 w 607199"/>
                <a:gd name="connsiteY26" fmla="*/ 255634 h 625402"/>
                <a:gd name="connsiteX27" fmla="*/ 383331 w 607199"/>
                <a:gd name="connsiteY27" fmla="*/ 144278 h 625402"/>
                <a:gd name="connsiteX28" fmla="*/ 470009 w 607199"/>
                <a:gd name="connsiteY28" fmla="*/ 100346 h 625402"/>
                <a:gd name="connsiteX29" fmla="*/ 119388 w 607199"/>
                <a:gd name="connsiteY29" fmla="*/ 31433 h 625402"/>
                <a:gd name="connsiteX30" fmla="*/ 176538 w 607199"/>
                <a:gd name="connsiteY30" fmla="*/ 129858 h 625402"/>
                <a:gd name="connsiteX31" fmla="*/ 119388 w 607199"/>
                <a:gd name="connsiteY31" fmla="*/ 228283 h 625402"/>
                <a:gd name="connsiteX32" fmla="*/ 62238 w 607199"/>
                <a:gd name="connsiteY32" fmla="*/ 129858 h 625402"/>
                <a:gd name="connsiteX33" fmla="*/ 119388 w 607199"/>
                <a:gd name="connsiteY33" fmla="*/ 31433 h 625402"/>
                <a:gd name="connsiteX34" fmla="*/ 314052 w 607199"/>
                <a:gd name="connsiteY34" fmla="*/ 1075 h 625402"/>
                <a:gd name="connsiteX35" fmla="*/ 344809 w 607199"/>
                <a:gd name="connsiteY35" fmla="*/ 110654 h 625402"/>
                <a:gd name="connsiteX36" fmla="*/ 264889 w 607199"/>
                <a:gd name="connsiteY36" fmla="*/ 191687 h 625402"/>
                <a:gd name="connsiteX37" fmla="*/ 234131 w 607199"/>
                <a:gd name="connsiteY37" fmla="*/ 82108 h 625402"/>
                <a:gd name="connsiteX38" fmla="*/ 314052 w 607199"/>
                <a:gd name="connsiteY38" fmla="*/ 1075 h 62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7199" h="625402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A24DA0-1F72-4A70-995D-12AE4DA2E057}"/>
              </a:ext>
            </a:extLst>
          </p:cNvPr>
          <p:cNvSpPr/>
          <p:nvPr/>
        </p:nvSpPr>
        <p:spPr>
          <a:xfrm>
            <a:off x="0" y="-24471"/>
            <a:ext cx="9144000" cy="514350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D417-2399-40E6-8B9E-25D93647861F}"/>
              </a:ext>
            </a:extLst>
          </p:cNvPr>
          <p:cNvSpPr/>
          <p:nvPr/>
        </p:nvSpPr>
        <p:spPr>
          <a:xfrm>
            <a:off x="0" y="4371950"/>
            <a:ext cx="2195736" cy="77155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997314-AF6A-4EE4-B611-C28DBC294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99592" cy="120106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6B8F57-2916-4127-AAA1-8E136ECAC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6799">
            <a:off x="7905501" y="3328449"/>
            <a:ext cx="968734" cy="184520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370AD2-AFE8-438C-BAC3-F5F0956F8682}"/>
              </a:ext>
            </a:extLst>
          </p:cNvPr>
          <p:cNvGrpSpPr/>
          <p:nvPr/>
        </p:nvGrpSpPr>
        <p:grpSpPr>
          <a:xfrm>
            <a:off x="1673062" y="287918"/>
            <a:ext cx="5966212" cy="695636"/>
            <a:chOff x="3036700" y="827754"/>
            <a:chExt cx="5966212" cy="695636"/>
          </a:xfrm>
        </p:grpSpPr>
        <p:sp>
          <p:nvSpPr>
            <p:cNvPr id="29" name="양쪽 모서리가 둥근 사각형 117">
              <a:extLst>
                <a:ext uri="{FF2B5EF4-FFF2-40B4-BE49-F238E27FC236}">
                  <a16:creationId xmlns:a16="http://schemas.microsoft.com/office/drawing/2014/main" id="{0F977039-95A9-4F5F-B96E-3D9CD211711D}"/>
                </a:ext>
              </a:extLst>
            </p:cNvPr>
            <p:cNvSpPr/>
            <p:nvPr/>
          </p:nvSpPr>
          <p:spPr>
            <a:xfrm rot="10800000">
              <a:off x="3036700" y="827754"/>
              <a:ext cx="5966212" cy="6956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139">
              <a:extLst>
                <a:ext uri="{FF2B5EF4-FFF2-40B4-BE49-F238E27FC236}">
                  <a16:creationId xmlns:a16="http://schemas.microsoft.com/office/drawing/2014/main" id="{C33A1BA8-52C0-4C2C-B2FA-12B43166D073}"/>
                </a:ext>
              </a:extLst>
            </p:cNvPr>
            <p:cNvSpPr/>
            <p:nvPr/>
          </p:nvSpPr>
          <p:spPr>
            <a:xfrm>
              <a:off x="3293025" y="1012692"/>
              <a:ext cx="444722" cy="458054"/>
            </a:xfrm>
            <a:custGeom>
              <a:avLst/>
              <a:gdLst>
                <a:gd name="connsiteX0" fmla="*/ 537601 w 607199"/>
                <a:gd name="connsiteY0" fmla="*/ 271599 h 625402"/>
                <a:gd name="connsiteX1" fmla="*/ 606588 w 607199"/>
                <a:gd name="connsiteY1" fmla="*/ 311939 h 625402"/>
                <a:gd name="connsiteX2" fmla="*/ 520747 w 607199"/>
                <a:gd name="connsiteY2" fmla="*/ 386672 h 625402"/>
                <a:gd name="connsiteX3" fmla="*/ 413290 w 607199"/>
                <a:gd name="connsiteY3" fmla="*/ 349167 h 625402"/>
                <a:gd name="connsiteX4" fmla="*/ 499131 w 607199"/>
                <a:gd name="connsiteY4" fmla="*/ 274434 h 625402"/>
                <a:gd name="connsiteX5" fmla="*/ 537601 w 607199"/>
                <a:gd name="connsiteY5" fmla="*/ 271599 h 625402"/>
                <a:gd name="connsiteX6" fmla="*/ 234284 w 607199"/>
                <a:gd name="connsiteY6" fmla="*/ 229392 h 625402"/>
                <a:gd name="connsiteX7" fmla="*/ 382427 w 607199"/>
                <a:gd name="connsiteY7" fmla="*/ 378343 h 625402"/>
                <a:gd name="connsiteX8" fmla="*/ 379180 w 607199"/>
                <a:gd name="connsiteY8" fmla="*/ 394513 h 625402"/>
                <a:gd name="connsiteX9" fmla="*/ 394001 w 607199"/>
                <a:gd name="connsiteY9" fmla="*/ 416143 h 625402"/>
                <a:gd name="connsiteX10" fmla="*/ 404661 w 607199"/>
                <a:gd name="connsiteY10" fmla="*/ 468094 h 625402"/>
                <a:gd name="connsiteX11" fmla="*/ 321813 w 607199"/>
                <a:gd name="connsiteY11" fmla="*/ 591074 h 625402"/>
                <a:gd name="connsiteX12" fmla="*/ 277074 w 607199"/>
                <a:gd name="connsiteY12" fmla="*/ 599961 h 625402"/>
                <a:gd name="connsiteX13" fmla="*/ 254534 w 607199"/>
                <a:gd name="connsiteY13" fmla="*/ 614914 h 625402"/>
                <a:gd name="connsiteX14" fmla="*/ 201734 w 607199"/>
                <a:gd name="connsiteY14" fmla="*/ 625402 h 625402"/>
                <a:gd name="connsiteX15" fmla="*/ 105816 w 607199"/>
                <a:gd name="connsiteY15" fmla="*/ 586310 h 625402"/>
                <a:gd name="connsiteX16" fmla="*/ 79815 w 607199"/>
                <a:gd name="connsiteY16" fmla="*/ 548365 h 625402"/>
                <a:gd name="connsiteX17" fmla="*/ 39730 w 607199"/>
                <a:gd name="connsiteY17" fmla="*/ 521773 h 625402"/>
                <a:gd name="connsiteX18" fmla="*/ 0 w 607199"/>
                <a:gd name="connsiteY18" fmla="*/ 427397 h 625402"/>
                <a:gd name="connsiteX19" fmla="*/ 82848 w 607199"/>
                <a:gd name="connsiteY19" fmla="*/ 304418 h 625402"/>
                <a:gd name="connsiteX20" fmla="*/ 112415 w 607199"/>
                <a:gd name="connsiteY20" fmla="*/ 298544 h 625402"/>
                <a:gd name="connsiteX21" fmla="*/ 129531 w 607199"/>
                <a:gd name="connsiteY21" fmla="*/ 273019 h 625402"/>
                <a:gd name="connsiteX22" fmla="*/ 234284 w 607199"/>
                <a:gd name="connsiteY22" fmla="*/ 229392 h 625402"/>
                <a:gd name="connsiteX23" fmla="*/ 470009 w 607199"/>
                <a:gd name="connsiteY23" fmla="*/ 100346 h 625402"/>
                <a:gd name="connsiteX24" fmla="*/ 491704 w 607199"/>
                <a:gd name="connsiteY24" fmla="*/ 109510 h 625402"/>
                <a:gd name="connsiteX25" fmla="*/ 468177 w 607199"/>
                <a:gd name="connsiteY25" fmla="*/ 220866 h 625402"/>
                <a:gd name="connsiteX26" fmla="*/ 359804 w 607199"/>
                <a:gd name="connsiteY26" fmla="*/ 255634 h 625402"/>
                <a:gd name="connsiteX27" fmla="*/ 383331 w 607199"/>
                <a:gd name="connsiteY27" fmla="*/ 144278 h 625402"/>
                <a:gd name="connsiteX28" fmla="*/ 470009 w 607199"/>
                <a:gd name="connsiteY28" fmla="*/ 100346 h 625402"/>
                <a:gd name="connsiteX29" fmla="*/ 119388 w 607199"/>
                <a:gd name="connsiteY29" fmla="*/ 31433 h 625402"/>
                <a:gd name="connsiteX30" fmla="*/ 176538 w 607199"/>
                <a:gd name="connsiteY30" fmla="*/ 129858 h 625402"/>
                <a:gd name="connsiteX31" fmla="*/ 119388 w 607199"/>
                <a:gd name="connsiteY31" fmla="*/ 228283 h 625402"/>
                <a:gd name="connsiteX32" fmla="*/ 62238 w 607199"/>
                <a:gd name="connsiteY32" fmla="*/ 129858 h 625402"/>
                <a:gd name="connsiteX33" fmla="*/ 119388 w 607199"/>
                <a:gd name="connsiteY33" fmla="*/ 31433 h 625402"/>
                <a:gd name="connsiteX34" fmla="*/ 314052 w 607199"/>
                <a:gd name="connsiteY34" fmla="*/ 1075 h 625402"/>
                <a:gd name="connsiteX35" fmla="*/ 344809 w 607199"/>
                <a:gd name="connsiteY35" fmla="*/ 110654 h 625402"/>
                <a:gd name="connsiteX36" fmla="*/ 264889 w 607199"/>
                <a:gd name="connsiteY36" fmla="*/ 191687 h 625402"/>
                <a:gd name="connsiteX37" fmla="*/ 234131 w 607199"/>
                <a:gd name="connsiteY37" fmla="*/ 82108 h 625402"/>
                <a:gd name="connsiteX38" fmla="*/ 314052 w 607199"/>
                <a:gd name="connsiteY38" fmla="*/ 1075 h 62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7199" h="625402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9FDB6EA-E5F2-4A15-930A-280468099364}"/>
              </a:ext>
            </a:extLst>
          </p:cNvPr>
          <p:cNvSpPr txBox="1"/>
          <p:nvPr/>
        </p:nvSpPr>
        <p:spPr>
          <a:xfrm>
            <a:off x="3404850" y="339502"/>
            <a:ext cx="14430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박장 포차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D382A6-80E6-4BF9-905A-C0F48E724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48777"/>
            <a:ext cx="3333750" cy="3352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D62D3E-2215-4D03-952C-8AB267F4E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1419622"/>
            <a:ext cx="1916259" cy="20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519BCA-BDA4-421E-9673-0E48DC8F1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8" y="263960"/>
            <a:ext cx="998816" cy="1333537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D1EA37F-AF2E-4F62-818B-615E0D508102}"/>
              </a:ext>
            </a:extLst>
          </p:cNvPr>
          <p:cNvSpPr/>
          <p:nvPr/>
        </p:nvSpPr>
        <p:spPr>
          <a:xfrm>
            <a:off x="1450916" y="413658"/>
            <a:ext cx="6645618" cy="1034143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495B7-74FA-4448-A3AE-889A105ED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900" y="1924468"/>
            <a:ext cx="1035238" cy="1220820"/>
          </a:xfrm>
          <a:prstGeom prst="rect">
            <a:avLst/>
          </a:prstGeom>
        </p:spPr>
      </p:pic>
      <p:sp>
        <p:nvSpPr>
          <p:cNvPr id="8" name="말풍선: 모서리가 둥근 사각형 2">
            <a:extLst>
              <a:ext uri="{FF2B5EF4-FFF2-40B4-BE49-F238E27FC236}">
                <a16:creationId xmlns:a16="http://schemas.microsoft.com/office/drawing/2014/main" id="{D5662C21-31E0-4EEB-9757-051F0A42011E}"/>
              </a:ext>
            </a:extLst>
          </p:cNvPr>
          <p:cNvSpPr/>
          <p:nvPr/>
        </p:nvSpPr>
        <p:spPr>
          <a:xfrm rot="10800000">
            <a:off x="941695" y="1792613"/>
            <a:ext cx="6840494" cy="1671503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0" name="말풍선: 모서리가 둥근 사각형 2">
            <a:extLst>
              <a:ext uri="{FF2B5EF4-FFF2-40B4-BE49-F238E27FC236}">
                <a16:creationId xmlns:a16="http://schemas.microsoft.com/office/drawing/2014/main" id="{3B784883-1C99-484A-A8F6-4301E5755534}"/>
              </a:ext>
            </a:extLst>
          </p:cNvPr>
          <p:cNvSpPr/>
          <p:nvPr/>
        </p:nvSpPr>
        <p:spPr>
          <a:xfrm>
            <a:off x="1450916" y="3871035"/>
            <a:ext cx="6645618" cy="745138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048C52-65C4-4D4D-9FA5-A7A63BAE1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8" y="3727444"/>
            <a:ext cx="998816" cy="1152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E43872-C91D-48CD-B52C-0D0F060F81F3}"/>
              </a:ext>
            </a:extLst>
          </p:cNvPr>
          <p:cNvSpPr txBox="1"/>
          <p:nvPr/>
        </p:nvSpPr>
        <p:spPr>
          <a:xfrm>
            <a:off x="1666020" y="644910"/>
            <a:ext cx="643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오픈 시간 매일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18:00 –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다음날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10:00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812BF-69A6-4CEC-A70C-E0FCA0981F30}"/>
              </a:ext>
            </a:extLst>
          </p:cNvPr>
          <p:cNvSpPr txBox="1"/>
          <p:nvPr/>
        </p:nvSpPr>
        <p:spPr>
          <a:xfrm>
            <a:off x="3238804" y="3981994"/>
            <a:ext cx="5905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소고기 수육 </a:t>
            </a:r>
            <a:r>
              <a:rPr lang="en-US" altLang="ko-KR" sz="2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31000</a:t>
            </a:r>
            <a:r>
              <a:rPr lang="ko-KR" altLang="en-US" sz="2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38911-EC4F-416C-AFF5-43DB04B8149E}"/>
              </a:ext>
            </a:extLst>
          </p:cNvPr>
          <p:cNvSpPr txBox="1"/>
          <p:nvPr/>
        </p:nvSpPr>
        <p:spPr>
          <a:xfrm>
            <a:off x="683568" y="2004415"/>
            <a:ext cx="7185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쉽게 찾아보기 힘든 </a:t>
            </a:r>
            <a:r>
              <a:rPr lang="ko-KR" alt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반려견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동반 술집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반려견도 함께 즐길 수 있는 다양한 메뉴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pPr algn="ctr"/>
            <a:endParaRPr lang="en-US" altLang="ko-K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pPr algn="ctr"/>
            <a:endParaRPr lang="en-US" altLang="ko-K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45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8FDB87B-821E-4FCD-AD58-0957954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17315"/>
            <a:ext cx="6029325" cy="3028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D417-2399-40E6-8B9E-25D93647861F}"/>
              </a:ext>
            </a:extLst>
          </p:cNvPr>
          <p:cNvSpPr/>
          <p:nvPr/>
        </p:nvSpPr>
        <p:spPr>
          <a:xfrm>
            <a:off x="0" y="4371950"/>
            <a:ext cx="2195736" cy="77155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C8DEC0-90C3-4143-A0C0-E37F803517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" y="-23263"/>
            <a:ext cx="864096" cy="130386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1C6D90-B1FC-42F3-8A66-56D9C4760C17}"/>
              </a:ext>
            </a:extLst>
          </p:cNvPr>
          <p:cNvGrpSpPr/>
          <p:nvPr/>
        </p:nvGrpSpPr>
        <p:grpSpPr>
          <a:xfrm>
            <a:off x="1588891" y="280851"/>
            <a:ext cx="5966212" cy="695636"/>
            <a:chOff x="3036700" y="827754"/>
            <a:chExt cx="5966212" cy="695636"/>
          </a:xfrm>
        </p:grpSpPr>
        <p:sp>
          <p:nvSpPr>
            <p:cNvPr id="18" name="양쪽 모서리가 둥근 사각형 117">
              <a:extLst>
                <a:ext uri="{FF2B5EF4-FFF2-40B4-BE49-F238E27FC236}">
                  <a16:creationId xmlns:a16="http://schemas.microsoft.com/office/drawing/2014/main" id="{B60097C3-4D53-4A51-A4EE-F95F8EB31230}"/>
                </a:ext>
              </a:extLst>
            </p:cNvPr>
            <p:cNvSpPr/>
            <p:nvPr/>
          </p:nvSpPr>
          <p:spPr>
            <a:xfrm rot="10800000">
              <a:off x="3036700" y="827754"/>
              <a:ext cx="5966212" cy="6956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39">
              <a:extLst>
                <a:ext uri="{FF2B5EF4-FFF2-40B4-BE49-F238E27FC236}">
                  <a16:creationId xmlns:a16="http://schemas.microsoft.com/office/drawing/2014/main" id="{68C6BAD3-76B4-467C-A88A-078F5687AE98}"/>
                </a:ext>
              </a:extLst>
            </p:cNvPr>
            <p:cNvSpPr/>
            <p:nvPr/>
          </p:nvSpPr>
          <p:spPr>
            <a:xfrm>
              <a:off x="3293025" y="1012692"/>
              <a:ext cx="444722" cy="458054"/>
            </a:xfrm>
            <a:custGeom>
              <a:avLst/>
              <a:gdLst>
                <a:gd name="connsiteX0" fmla="*/ 537601 w 607199"/>
                <a:gd name="connsiteY0" fmla="*/ 271599 h 625402"/>
                <a:gd name="connsiteX1" fmla="*/ 606588 w 607199"/>
                <a:gd name="connsiteY1" fmla="*/ 311939 h 625402"/>
                <a:gd name="connsiteX2" fmla="*/ 520747 w 607199"/>
                <a:gd name="connsiteY2" fmla="*/ 386672 h 625402"/>
                <a:gd name="connsiteX3" fmla="*/ 413290 w 607199"/>
                <a:gd name="connsiteY3" fmla="*/ 349167 h 625402"/>
                <a:gd name="connsiteX4" fmla="*/ 499131 w 607199"/>
                <a:gd name="connsiteY4" fmla="*/ 274434 h 625402"/>
                <a:gd name="connsiteX5" fmla="*/ 537601 w 607199"/>
                <a:gd name="connsiteY5" fmla="*/ 271599 h 625402"/>
                <a:gd name="connsiteX6" fmla="*/ 234284 w 607199"/>
                <a:gd name="connsiteY6" fmla="*/ 229392 h 625402"/>
                <a:gd name="connsiteX7" fmla="*/ 382427 w 607199"/>
                <a:gd name="connsiteY7" fmla="*/ 378343 h 625402"/>
                <a:gd name="connsiteX8" fmla="*/ 379180 w 607199"/>
                <a:gd name="connsiteY8" fmla="*/ 394513 h 625402"/>
                <a:gd name="connsiteX9" fmla="*/ 394001 w 607199"/>
                <a:gd name="connsiteY9" fmla="*/ 416143 h 625402"/>
                <a:gd name="connsiteX10" fmla="*/ 404661 w 607199"/>
                <a:gd name="connsiteY10" fmla="*/ 468094 h 625402"/>
                <a:gd name="connsiteX11" fmla="*/ 321813 w 607199"/>
                <a:gd name="connsiteY11" fmla="*/ 591074 h 625402"/>
                <a:gd name="connsiteX12" fmla="*/ 277074 w 607199"/>
                <a:gd name="connsiteY12" fmla="*/ 599961 h 625402"/>
                <a:gd name="connsiteX13" fmla="*/ 254534 w 607199"/>
                <a:gd name="connsiteY13" fmla="*/ 614914 h 625402"/>
                <a:gd name="connsiteX14" fmla="*/ 201734 w 607199"/>
                <a:gd name="connsiteY14" fmla="*/ 625402 h 625402"/>
                <a:gd name="connsiteX15" fmla="*/ 105816 w 607199"/>
                <a:gd name="connsiteY15" fmla="*/ 586310 h 625402"/>
                <a:gd name="connsiteX16" fmla="*/ 79815 w 607199"/>
                <a:gd name="connsiteY16" fmla="*/ 548365 h 625402"/>
                <a:gd name="connsiteX17" fmla="*/ 39730 w 607199"/>
                <a:gd name="connsiteY17" fmla="*/ 521773 h 625402"/>
                <a:gd name="connsiteX18" fmla="*/ 0 w 607199"/>
                <a:gd name="connsiteY18" fmla="*/ 427397 h 625402"/>
                <a:gd name="connsiteX19" fmla="*/ 82848 w 607199"/>
                <a:gd name="connsiteY19" fmla="*/ 304418 h 625402"/>
                <a:gd name="connsiteX20" fmla="*/ 112415 w 607199"/>
                <a:gd name="connsiteY20" fmla="*/ 298544 h 625402"/>
                <a:gd name="connsiteX21" fmla="*/ 129531 w 607199"/>
                <a:gd name="connsiteY21" fmla="*/ 273019 h 625402"/>
                <a:gd name="connsiteX22" fmla="*/ 234284 w 607199"/>
                <a:gd name="connsiteY22" fmla="*/ 229392 h 625402"/>
                <a:gd name="connsiteX23" fmla="*/ 470009 w 607199"/>
                <a:gd name="connsiteY23" fmla="*/ 100346 h 625402"/>
                <a:gd name="connsiteX24" fmla="*/ 491704 w 607199"/>
                <a:gd name="connsiteY24" fmla="*/ 109510 h 625402"/>
                <a:gd name="connsiteX25" fmla="*/ 468177 w 607199"/>
                <a:gd name="connsiteY25" fmla="*/ 220866 h 625402"/>
                <a:gd name="connsiteX26" fmla="*/ 359804 w 607199"/>
                <a:gd name="connsiteY26" fmla="*/ 255634 h 625402"/>
                <a:gd name="connsiteX27" fmla="*/ 383331 w 607199"/>
                <a:gd name="connsiteY27" fmla="*/ 144278 h 625402"/>
                <a:gd name="connsiteX28" fmla="*/ 470009 w 607199"/>
                <a:gd name="connsiteY28" fmla="*/ 100346 h 625402"/>
                <a:gd name="connsiteX29" fmla="*/ 119388 w 607199"/>
                <a:gd name="connsiteY29" fmla="*/ 31433 h 625402"/>
                <a:gd name="connsiteX30" fmla="*/ 176538 w 607199"/>
                <a:gd name="connsiteY30" fmla="*/ 129858 h 625402"/>
                <a:gd name="connsiteX31" fmla="*/ 119388 w 607199"/>
                <a:gd name="connsiteY31" fmla="*/ 228283 h 625402"/>
                <a:gd name="connsiteX32" fmla="*/ 62238 w 607199"/>
                <a:gd name="connsiteY32" fmla="*/ 129858 h 625402"/>
                <a:gd name="connsiteX33" fmla="*/ 119388 w 607199"/>
                <a:gd name="connsiteY33" fmla="*/ 31433 h 625402"/>
                <a:gd name="connsiteX34" fmla="*/ 314052 w 607199"/>
                <a:gd name="connsiteY34" fmla="*/ 1075 h 625402"/>
                <a:gd name="connsiteX35" fmla="*/ 344809 w 607199"/>
                <a:gd name="connsiteY35" fmla="*/ 110654 h 625402"/>
                <a:gd name="connsiteX36" fmla="*/ 264889 w 607199"/>
                <a:gd name="connsiteY36" fmla="*/ 191687 h 625402"/>
                <a:gd name="connsiteX37" fmla="*/ 234131 w 607199"/>
                <a:gd name="connsiteY37" fmla="*/ 82108 h 625402"/>
                <a:gd name="connsiteX38" fmla="*/ 314052 w 607199"/>
                <a:gd name="connsiteY38" fmla="*/ 1075 h 62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7199" h="625402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9FDB6EA-E5F2-4A15-930A-280468099364}"/>
              </a:ext>
            </a:extLst>
          </p:cNvPr>
          <p:cNvSpPr txBox="1"/>
          <p:nvPr/>
        </p:nvSpPr>
        <p:spPr>
          <a:xfrm>
            <a:off x="3682953" y="351670"/>
            <a:ext cx="1406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코스 정리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A2BB8-3186-46C3-B69C-0433EB7D5762}"/>
              </a:ext>
            </a:extLst>
          </p:cNvPr>
          <p:cNvSpPr txBox="1"/>
          <p:nvPr/>
        </p:nvSpPr>
        <p:spPr>
          <a:xfrm>
            <a:off x="467544" y="1203931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한강 산책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DFC35B-59B4-4CA5-8512-174833CCEECD}"/>
              </a:ext>
            </a:extLst>
          </p:cNvPr>
          <p:cNvSpPr txBox="1"/>
          <p:nvPr/>
        </p:nvSpPr>
        <p:spPr>
          <a:xfrm>
            <a:off x="468685" y="2110085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다독 인 더 시티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63E01A-75DE-458A-9E34-ABC9C2FEDB73}"/>
              </a:ext>
            </a:extLst>
          </p:cNvPr>
          <p:cNvSpPr txBox="1"/>
          <p:nvPr/>
        </p:nvSpPr>
        <p:spPr>
          <a:xfrm>
            <a:off x="467544" y="293179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난장 캠프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7A53D-89F5-402E-9A5C-FF9D59AD8243}"/>
              </a:ext>
            </a:extLst>
          </p:cNvPr>
          <p:cNvSpPr txBox="1"/>
          <p:nvPr/>
        </p:nvSpPr>
        <p:spPr>
          <a:xfrm>
            <a:off x="467544" y="383382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알베르</a:t>
            </a:r>
            <a:endParaRPr lang="ko-KR" altLang="en-US" sz="24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E478CB-EB0C-473F-BBC4-186EFC6DFD63}"/>
              </a:ext>
            </a:extLst>
          </p:cNvPr>
          <p:cNvSpPr txBox="1"/>
          <p:nvPr/>
        </p:nvSpPr>
        <p:spPr>
          <a:xfrm>
            <a:off x="468685" y="4681835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박장 포차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9E4B506-3464-4E42-81A1-DD58341F108F}"/>
              </a:ext>
            </a:extLst>
          </p:cNvPr>
          <p:cNvSpPr/>
          <p:nvPr/>
        </p:nvSpPr>
        <p:spPr>
          <a:xfrm>
            <a:off x="827584" y="1665596"/>
            <a:ext cx="432048" cy="46166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9EF00FD7-57AB-49B9-80C9-3AFFB8513E5D}"/>
              </a:ext>
            </a:extLst>
          </p:cNvPr>
          <p:cNvSpPr/>
          <p:nvPr/>
        </p:nvSpPr>
        <p:spPr>
          <a:xfrm>
            <a:off x="827584" y="2550456"/>
            <a:ext cx="432048" cy="4616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5027DA1-DF3A-43EA-A211-B72E66128A90}"/>
              </a:ext>
            </a:extLst>
          </p:cNvPr>
          <p:cNvSpPr/>
          <p:nvPr/>
        </p:nvSpPr>
        <p:spPr>
          <a:xfrm>
            <a:off x="827584" y="3383020"/>
            <a:ext cx="432048" cy="4616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CF8B52CA-6541-4262-A928-2FD8D441EFBA}"/>
              </a:ext>
            </a:extLst>
          </p:cNvPr>
          <p:cNvSpPr/>
          <p:nvPr/>
        </p:nvSpPr>
        <p:spPr>
          <a:xfrm>
            <a:off x="827584" y="4285056"/>
            <a:ext cx="432048" cy="46166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C630838-9202-4B1C-813E-3D70C2C42A19}"/>
              </a:ext>
            </a:extLst>
          </p:cNvPr>
          <p:cNvCxnSpPr>
            <a:cxnSpLocks/>
          </p:cNvCxnSpPr>
          <p:nvPr/>
        </p:nvCxnSpPr>
        <p:spPr>
          <a:xfrm>
            <a:off x="3303772" y="2188337"/>
            <a:ext cx="5084652" cy="1319517"/>
          </a:xfrm>
          <a:prstGeom prst="bentConnector3">
            <a:avLst>
              <a:gd name="adj1" fmla="val 99876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0EF79AD-484B-4486-A625-AC129149F1DA}"/>
              </a:ext>
            </a:extLst>
          </p:cNvPr>
          <p:cNvCxnSpPr>
            <a:cxnSpLocks/>
          </p:cNvCxnSpPr>
          <p:nvPr/>
        </p:nvCxnSpPr>
        <p:spPr>
          <a:xfrm flipH="1" flipV="1">
            <a:off x="7236296" y="3291830"/>
            <a:ext cx="1043806" cy="29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77C96F2-85C7-46D1-9CB4-0025FB5438B2}"/>
              </a:ext>
            </a:extLst>
          </p:cNvPr>
          <p:cNvCxnSpPr>
            <a:cxnSpLocks/>
          </p:cNvCxnSpPr>
          <p:nvPr/>
        </p:nvCxnSpPr>
        <p:spPr>
          <a:xfrm>
            <a:off x="7236296" y="3366017"/>
            <a:ext cx="216024" cy="3552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ACF54BC-187C-4F14-81A6-7354BA2FE1E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55412" y="3332342"/>
            <a:ext cx="453757" cy="324036"/>
          </a:xfrm>
          <a:prstGeom prst="bentConnector3">
            <a:avLst>
              <a:gd name="adj1" fmla="val -9826"/>
            </a:avLst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79FA2FD4-4597-4345-BD4F-13C6BD40E9A5}"/>
              </a:ext>
            </a:extLst>
          </p:cNvPr>
          <p:cNvSpPr/>
          <p:nvPr/>
        </p:nvSpPr>
        <p:spPr>
          <a:xfrm>
            <a:off x="6516216" y="1792103"/>
            <a:ext cx="360040" cy="347599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EAE51-0A76-4695-AF19-1E39F69A79F4}"/>
              </a:ext>
            </a:extLst>
          </p:cNvPr>
          <p:cNvSpPr/>
          <p:nvPr/>
        </p:nvSpPr>
        <p:spPr>
          <a:xfrm>
            <a:off x="7682445" y="3058039"/>
            <a:ext cx="360040" cy="347599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A965D02-0618-49B8-9DEB-EADAA6A6F3B2}"/>
              </a:ext>
            </a:extLst>
          </p:cNvPr>
          <p:cNvSpPr/>
          <p:nvPr/>
        </p:nvSpPr>
        <p:spPr>
          <a:xfrm>
            <a:off x="7452320" y="3416725"/>
            <a:ext cx="360040" cy="347599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965C544-FC79-4F07-922F-05F8C8BDE5D0}"/>
              </a:ext>
            </a:extLst>
          </p:cNvPr>
          <p:cNvSpPr/>
          <p:nvPr/>
        </p:nvSpPr>
        <p:spPr>
          <a:xfrm>
            <a:off x="6991498" y="3852752"/>
            <a:ext cx="360040" cy="34759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151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설명선: 선 4">
            <a:extLst>
              <a:ext uri="{FF2B5EF4-FFF2-40B4-BE49-F238E27FC236}">
                <a16:creationId xmlns:a16="http://schemas.microsoft.com/office/drawing/2014/main" id="{C4C1A6DC-2011-4EEB-A5F2-B80E0D0BA092}"/>
              </a:ext>
            </a:extLst>
          </p:cNvPr>
          <p:cNvSpPr/>
          <p:nvPr/>
        </p:nvSpPr>
        <p:spPr>
          <a:xfrm>
            <a:off x="1891329" y="1059582"/>
            <a:ext cx="6353079" cy="3460138"/>
          </a:xfrm>
          <a:prstGeom prst="borderCallout1">
            <a:avLst>
              <a:gd name="adj1" fmla="val 82841"/>
              <a:gd name="adj2" fmla="val -533"/>
              <a:gd name="adj3" fmla="val 77167"/>
              <a:gd name="adj4" fmla="val -7462"/>
            </a:avLst>
          </a:prstGeom>
          <a:solidFill>
            <a:srgbClr val="FFFFFF">
              <a:alpha val="80000"/>
            </a:srgbClr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EB426-B225-45CA-A515-348B6A32E0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28" y="1491630"/>
            <a:ext cx="2051514" cy="23810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C426894-589C-4D98-A54C-1E14FEA13482}"/>
              </a:ext>
            </a:extLst>
          </p:cNvPr>
          <p:cNvGrpSpPr/>
          <p:nvPr/>
        </p:nvGrpSpPr>
        <p:grpSpPr>
          <a:xfrm>
            <a:off x="1619672" y="139702"/>
            <a:ext cx="5966212" cy="695636"/>
            <a:chOff x="3036700" y="827754"/>
            <a:chExt cx="5966212" cy="695636"/>
          </a:xfrm>
        </p:grpSpPr>
        <p:sp>
          <p:nvSpPr>
            <p:cNvPr id="7" name="양쪽 모서리가 둥근 사각형 117">
              <a:extLst>
                <a:ext uri="{FF2B5EF4-FFF2-40B4-BE49-F238E27FC236}">
                  <a16:creationId xmlns:a16="http://schemas.microsoft.com/office/drawing/2014/main" id="{A51600BF-F3DC-4D58-A120-21365FFEBAF5}"/>
                </a:ext>
              </a:extLst>
            </p:cNvPr>
            <p:cNvSpPr/>
            <p:nvPr/>
          </p:nvSpPr>
          <p:spPr>
            <a:xfrm rot="10800000">
              <a:off x="3036700" y="827754"/>
              <a:ext cx="5966212" cy="6956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자유형 139">
              <a:extLst>
                <a:ext uri="{FF2B5EF4-FFF2-40B4-BE49-F238E27FC236}">
                  <a16:creationId xmlns:a16="http://schemas.microsoft.com/office/drawing/2014/main" id="{9ABCEA33-8CE5-49E0-9EA4-DC9F9C891BDC}"/>
                </a:ext>
              </a:extLst>
            </p:cNvPr>
            <p:cNvSpPr/>
            <p:nvPr/>
          </p:nvSpPr>
          <p:spPr>
            <a:xfrm>
              <a:off x="3293025" y="1012692"/>
              <a:ext cx="444722" cy="458054"/>
            </a:xfrm>
            <a:custGeom>
              <a:avLst/>
              <a:gdLst>
                <a:gd name="connsiteX0" fmla="*/ 537601 w 607199"/>
                <a:gd name="connsiteY0" fmla="*/ 271599 h 625402"/>
                <a:gd name="connsiteX1" fmla="*/ 606588 w 607199"/>
                <a:gd name="connsiteY1" fmla="*/ 311939 h 625402"/>
                <a:gd name="connsiteX2" fmla="*/ 520747 w 607199"/>
                <a:gd name="connsiteY2" fmla="*/ 386672 h 625402"/>
                <a:gd name="connsiteX3" fmla="*/ 413290 w 607199"/>
                <a:gd name="connsiteY3" fmla="*/ 349167 h 625402"/>
                <a:gd name="connsiteX4" fmla="*/ 499131 w 607199"/>
                <a:gd name="connsiteY4" fmla="*/ 274434 h 625402"/>
                <a:gd name="connsiteX5" fmla="*/ 537601 w 607199"/>
                <a:gd name="connsiteY5" fmla="*/ 271599 h 625402"/>
                <a:gd name="connsiteX6" fmla="*/ 234284 w 607199"/>
                <a:gd name="connsiteY6" fmla="*/ 229392 h 625402"/>
                <a:gd name="connsiteX7" fmla="*/ 382427 w 607199"/>
                <a:gd name="connsiteY7" fmla="*/ 378343 h 625402"/>
                <a:gd name="connsiteX8" fmla="*/ 379180 w 607199"/>
                <a:gd name="connsiteY8" fmla="*/ 394513 h 625402"/>
                <a:gd name="connsiteX9" fmla="*/ 394001 w 607199"/>
                <a:gd name="connsiteY9" fmla="*/ 416143 h 625402"/>
                <a:gd name="connsiteX10" fmla="*/ 404661 w 607199"/>
                <a:gd name="connsiteY10" fmla="*/ 468094 h 625402"/>
                <a:gd name="connsiteX11" fmla="*/ 321813 w 607199"/>
                <a:gd name="connsiteY11" fmla="*/ 591074 h 625402"/>
                <a:gd name="connsiteX12" fmla="*/ 277074 w 607199"/>
                <a:gd name="connsiteY12" fmla="*/ 599961 h 625402"/>
                <a:gd name="connsiteX13" fmla="*/ 254534 w 607199"/>
                <a:gd name="connsiteY13" fmla="*/ 614914 h 625402"/>
                <a:gd name="connsiteX14" fmla="*/ 201734 w 607199"/>
                <a:gd name="connsiteY14" fmla="*/ 625402 h 625402"/>
                <a:gd name="connsiteX15" fmla="*/ 105816 w 607199"/>
                <a:gd name="connsiteY15" fmla="*/ 586310 h 625402"/>
                <a:gd name="connsiteX16" fmla="*/ 79815 w 607199"/>
                <a:gd name="connsiteY16" fmla="*/ 548365 h 625402"/>
                <a:gd name="connsiteX17" fmla="*/ 39730 w 607199"/>
                <a:gd name="connsiteY17" fmla="*/ 521773 h 625402"/>
                <a:gd name="connsiteX18" fmla="*/ 0 w 607199"/>
                <a:gd name="connsiteY18" fmla="*/ 427397 h 625402"/>
                <a:gd name="connsiteX19" fmla="*/ 82848 w 607199"/>
                <a:gd name="connsiteY19" fmla="*/ 304418 h 625402"/>
                <a:gd name="connsiteX20" fmla="*/ 112415 w 607199"/>
                <a:gd name="connsiteY20" fmla="*/ 298544 h 625402"/>
                <a:gd name="connsiteX21" fmla="*/ 129531 w 607199"/>
                <a:gd name="connsiteY21" fmla="*/ 273019 h 625402"/>
                <a:gd name="connsiteX22" fmla="*/ 234284 w 607199"/>
                <a:gd name="connsiteY22" fmla="*/ 229392 h 625402"/>
                <a:gd name="connsiteX23" fmla="*/ 470009 w 607199"/>
                <a:gd name="connsiteY23" fmla="*/ 100346 h 625402"/>
                <a:gd name="connsiteX24" fmla="*/ 491704 w 607199"/>
                <a:gd name="connsiteY24" fmla="*/ 109510 h 625402"/>
                <a:gd name="connsiteX25" fmla="*/ 468177 w 607199"/>
                <a:gd name="connsiteY25" fmla="*/ 220866 h 625402"/>
                <a:gd name="connsiteX26" fmla="*/ 359804 w 607199"/>
                <a:gd name="connsiteY26" fmla="*/ 255634 h 625402"/>
                <a:gd name="connsiteX27" fmla="*/ 383331 w 607199"/>
                <a:gd name="connsiteY27" fmla="*/ 144278 h 625402"/>
                <a:gd name="connsiteX28" fmla="*/ 470009 w 607199"/>
                <a:gd name="connsiteY28" fmla="*/ 100346 h 625402"/>
                <a:gd name="connsiteX29" fmla="*/ 119388 w 607199"/>
                <a:gd name="connsiteY29" fmla="*/ 31433 h 625402"/>
                <a:gd name="connsiteX30" fmla="*/ 176538 w 607199"/>
                <a:gd name="connsiteY30" fmla="*/ 129858 h 625402"/>
                <a:gd name="connsiteX31" fmla="*/ 119388 w 607199"/>
                <a:gd name="connsiteY31" fmla="*/ 228283 h 625402"/>
                <a:gd name="connsiteX32" fmla="*/ 62238 w 607199"/>
                <a:gd name="connsiteY32" fmla="*/ 129858 h 625402"/>
                <a:gd name="connsiteX33" fmla="*/ 119388 w 607199"/>
                <a:gd name="connsiteY33" fmla="*/ 31433 h 625402"/>
                <a:gd name="connsiteX34" fmla="*/ 314052 w 607199"/>
                <a:gd name="connsiteY34" fmla="*/ 1075 h 625402"/>
                <a:gd name="connsiteX35" fmla="*/ 344809 w 607199"/>
                <a:gd name="connsiteY35" fmla="*/ 110654 h 625402"/>
                <a:gd name="connsiteX36" fmla="*/ 264889 w 607199"/>
                <a:gd name="connsiteY36" fmla="*/ 191687 h 625402"/>
                <a:gd name="connsiteX37" fmla="*/ 234131 w 607199"/>
                <a:gd name="connsiteY37" fmla="*/ 82108 h 625402"/>
                <a:gd name="connsiteX38" fmla="*/ 314052 w 607199"/>
                <a:gd name="connsiteY38" fmla="*/ 1075 h 62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7199" h="625402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9A1E92-5F26-454D-A668-9BC3CBD5E28F}"/>
              </a:ext>
            </a:extLst>
          </p:cNvPr>
          <p:cNvSpPr txBox="1"/>
          <p:nvPr/>
        </p:nvSpPr>
        <p:spPr>
          <a:xfrm>
            <a:off x="3635896" y="178394"/>
            <a:ext cx="1152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느낀 점</a:t>
            </a:r>
          </a:p>
        </p:txBody>
      </p:sp>
      <p:pic>
        <p:nvPicPr>
          <p:cNvPr id="3" name="그림 2" descr="개, 실내, 작은, 앉아있는이(가) 표시된 사진&#10;&#10;자동 생성된 설명">
            <a:extLst>
              <a:ext uri="{FF2B5EF4-FFF2-40B4-BE49-F238E27FC236}">
                <a16:creationId xmlns:a16="http://schemas.microsoft.com/office/drawing/2014/main" id="{49649C3F-9DD3-4AED-8227-C6AD8194A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93" y="1251956"/>
            <a:ext cx="2666705" cy="20087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E5E9FA-15BC-40D7-8C4E-E58CD714BB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75" y="1251956"/>
            <a:ext cx="2921809" cy="20146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8D7193-7E9B-4759-9600-D072794A5140}"/>
              </a:ext>
            </a:extLst>
          </p:cNvPr>
          <p:cNvSpPr txBox="1"/>
          <p:nvPr/>
        </p:nvSpPr>
        <p:spPr>
          <a:xfrm>
            <a:off x="2175281" y="3378691"/>
            <a:ext cx="5905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1. </a:t>
            </a:r>
            <a:r>
              <a:rPr lang="ko-KR" altLang="en-US" sz="2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이 지도를 통해 반려동물과의 행복한 </a:t>
            </a:r>
            <a:r>
              <a:rPr lang="en-US" altLang="ko-KR" sz="2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Life</a:t>
            </a:r>
          </a:p>
          <a:p>
            <a:r>
              <a:rPr lang="en-US" altLang="ko-KR" sz="2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2. </a:t>
            </a:r>
            <a:r>
              <a:rPr lang="ko-KR" altLang="en-US" sz="2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반려동물 업소 출입 여부 관련법 개정 필수</a:t>
            </a:r>
            <a:endParaRPr lang="en-US" altLang="ko-KR" sz="20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32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19672" y="1838022"/>
            <a:ext cx="5770952" cy="1323439"/>
            <a:chOff x="456832" y="1838022"/>
            <a:chExt cx="5770952" cy="13234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32" y="2283718"/>
              <a:ext cx="410624" cy="43204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17160" y="2225356"/>
              <a:ext cx="410624" cy="4320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64486" y="1838022"/>
              <a:ext cx="48413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0" b="1" spc="-150">
                  <a:solidFill>
                    <a:srgbClr val="385E5C"/>
                  </a:solidFill>
                  <a:latin typeface="210 하얀분필 R" panose="02020603020101020101" pitchFamily="18" charset="-127"/>
                  <a:ea typeface="210 하얀분필 R" panose="02020603020101020101" pitchFamily="18" charset="-127"/>
                </a:rPr>
                <a:t>   감사합니다</a:t>
              </a:r>
              <a:endParaRPr lang="ko-KR" altLang="en-US" sz="8000" b="1" spc="-150" dirty="0">
                <a:solidFill>
                  <a:srgbClr val="385E5C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2A360A-6C16-415E-BB2F-E2ADB3181454}"/>
              </a:ext>
            </a:extLst>
          </p:cNvPr>
          <p:cNvSpPr/>
          <p:nvPr/>
        </p:nvSpPr>
        <p:spPr>
          <a:xfrm>
            <a:off x="0" y="4371950"/>
            <a:ext cx="2195736" cy="77155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19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79912" y="577872"/>
            <a:ext cx="1438203" cy="463903"/>
            <a:chOff x="2339752" y="776662"/>
            <a:chExt cx="1438203" cy="46390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52" y="793708"/>
              <a:ext cx="410624" cy="43204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67331" y="776662"/>
              <a:ext cx="410624" cy="4320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684392" y="778900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385E5C"/>
                  </a:solidFill>
                  <a:latin typeface="210 하얀분필 R" panose="02020603020101020101" pitchFamily="18" charset="-127"/>
                  <a:ea typeface="210 하얀분필 R" panose="02020603020101020101" pitchFamily="18" charset="-127"/>
                </a:rPr>
                <a:t> 목차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727084" y="1289655"/>
            <a:ext cx="2579175" cy="400110"/>
            <a:chOff x="3203848" y="1494299"/>
            <a:chExt cx="2579175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3464760" y="1494299"/>
              <a:ext cx="2318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하얀분필 R" panose="02020603020101020101" pitchFamily="18" charset="-127"/>
                  <a:ea typeface="210 하얀분필 R" panose="02020603020101020101" pitchFamily="18" charset="-127"/>
                  <a:cs typeface="맑은 고딕 Semilight" panose="020B0502040204020203" pitchFamily="50" charset="-127"/>
                </a:rPr>
                <a:t>주제 선정 이유 및 문제 제기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03848" y="1583778"/>
              <a:ext cx="266365" cy="220357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721631" y="1748462"/>
            <a:ext cx="1186177" cy="400110"/>
            <a:chOff x="3203848" y="1505635"/>
            <a:chExt cx="1186177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3498434" y="1505635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하얀분필 R" panose="02020603020101020101" pitchFamily="18" charset="-127"/>
                  <a:ea typeface="210 하얀분필 R" panose="02020603020101020101" pitchFamily="18" charset="-127"/>
                  <a:cs typeface="맑은 고딕 Semilight" panose="020B0502040204020203" pitchFamily="50" charset="-127"/>
                </a:rPr>
                <a:t>지도 소개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03848" y="1583778"/>
              <a:ext cx="266365" cy="220357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2749852" y="2185524"/>
            <a:ext cx="2756149" cy="400110"/>
            <a:chOff x="3203848" y="1509874"/>
            <a:chExt cx="2756149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3470213" y="1509874"/>
              <a:ext cx="2489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하얀분필 R" panose="02020603020101020101" pitchFamily="18" charset="-127"/>
                  <a:ea typeface="210 하얀분필 R" panose="02020603020101020101" pitchFamily="18" charset="-127"/>
                  <a:cs typeface="맑은 고딕 Semilight" panose="020B0502040204020203" pitchFamily="50" charset="-127"/>
                </a:rPr>
                <a:t>반려동물과 함께하는 코스 추천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03848" y="1583778"/>
              <a:ext cx="266365" cy="220357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4ADA4F-CFC6-432B-8A4C-9D6AC3B0302B}"/>
              </a:ext>
            </a:extLst>
          </p:cNvPr>
          <p:cNvSpPr/>
          <p:nvPr/>
        </p:nvSpPr>
        <p:spPr>
          <a:xfrm>
            <a:off x="0" y="4803998"/>
            <a:ext cx="2195736" cy="339502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3149" y="2820989"/>
            <a:ext cx="266365" cy="22035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09151" y="2691482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  <a:cs typeface="맑은 고딕 Semilight" panose="020B0502040204020203" pitchFamily="50" charset="-127"/>
              </a:rPr>
              <a:t>느낀점</a:t>
            </a:r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  <a:cs typeface="맑은 고딕 Semilight" panose="020B0502040204020203" pitchFamily="50" charset="-127"/>
              </a:rPr>
              <a:t> 및 질문</a:t>
            </a:r>
          </a:p>
        </p:txBody>
      </p:sp>
    </p:spTree>
    <p:extLst>
      <p:ext uri="{BB962C8B-B14F-4D97-AF65-F5344CB8AC3E}">
        <p14:creationId xmlns:p14="http://schemas.microsoft.com/office/powerpoint/2010/main" val="228673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A59B95-B567-4C9D-920F-920892DC1128}"/>
              </a:ext>
            </a:extLst>
          </p:cNvPr>
          <p:cNvSpPr/>
          <p:nvPr/>
        </p:nvSpPr>
        <p:spPr>
          <a:xfrm>
            <a:off x="0" y="4371950"/>
            <a:ext cx="2195736" cy="77155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571750"/>
            <a:ext cx="3456384" cy="2346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3456383" cy="25922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04" y="285978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  <a:cs typeface="맑은 고딕 Semilight" panose="020B0502040204020203" pitchFamily="50" charset="-127"/>
              </a:rPr>
              <a:t>증가하고 있는 우리나라 반려동물 시장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3968" y="2067694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반려동물 연관 산업 규모 전망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FFDC53-4826-4119-AA05-40F408BD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39502"/>
            <a:ext cx="1308089" cy="14848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FDC53-4826-4119-AA05-40F408BD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457128"/>
            <a:ext cx="1308089" cy="14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E9B03F-0271-4B2F-BF3F-4FD9746A3678}"/>
              </a:ext>
            </a:extLst>
          </p:cNvPr>
          <p:cNvSpPr/>
          <p:nvPr/>
        </p:nvSpPr>
        <p:spPr>
          <a:xfrm>
            <a:off x="0" y="4371950"/>
            <a:ext cx="2195736" cy="77155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99592" y="1382989"/>
            <a:ext cx="3060000" cy="3060000"/>
          </a:xfrm>
          <a:prstGeom prst="ellipse">
            <a:avLst/>
          </a:prstGeom>
          <a:blipFill dpi="0" rotWithShape="1">
            <a:blip r:embed="rId2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BED8C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자유로움</a:t>
            </a:r>
          </a:p>
        </p:txBody>
      </p:sp>
      <p:sp>
        <p:nvSpPr>
          <p:cNvPr id="4" name="타원 3"/>
          <p:cNvSpPr/>
          <p:nvPr/>
        </p:nvSpPr>
        <p:spPr>
          <a:xfrm>
            <a:off x="4932040" y="1382988"/>
            <a:ext cx="3060000" cy="3060000"/>
          </a:xfrm>
          <a:prstGeom prst="ellipse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1700" y="333163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  <a:cs typeface="맑은 고딕 Semilight" panose="020B0502040204020203" pitchFamily="50" charset="-127"/>
              </a:rPr>
              <a:t>미국과 한국의 반려동물 업소 출입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9733" y="2682155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주인의 마음대로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46" y="305780"/>
            <a:ext cx="410624" cy="4320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6728" y="333163"/>
            <a:ext cx="410624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3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564">
            <a:off x="6383419" y="1241098"/>
            <a:ext cx="1637412" cy="10593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515">
            <a:off x="6262096" y="2872536"/>
            <a:ext cx="1793206" cy="13449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8545">
            <a:off x="600091" y="2934514"/>
            <a:ext cx="1846980" cy="12380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8022">
            <a:off x="875209" y="1307636"/>
            <a:ext cx="1563876" cy="15266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2917">
            <a:off x="2030491" y="2182217"/>
            <a:ext cx="1742122" cy="11830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7842">
            <a:off x="5282595" y="1878232"/>
            <a:ext cx="1236994" cy="1640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2450" y="297108"/>
            <a:ext cx="6983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우리나라의 반려동물 출입 가능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,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불가능한 업소들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2450" y="437195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출입 가능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84168" y="437195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출입 불가능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0" y="276499"/>
            <a:ext cx="410624" cy="4320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0103" y="297108"/>
            <a:ext cx="410624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4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EED635-64F6-446F-8B4F-7A955691BC8F}"/>
              </a:ext>
            </a:extLst>
          </p:cNvPr>
          <p:cNvSpPr/>
          <p:nvPr/>
        </p:nvSpPr>
        <p:spPr>
          <a:xfrm>
            <a:off x="0" y="4371950"/>
            <a:ext cx="2195736" cy="77155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2339752" y="4587974"/>
            <a:ext cx="675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210 하얀분필 R" panose="02020603020101020101" pitchFamily="18" charset="-127"/>
                <a:ea typeface="210 하얀분필 R" panose="02020603020101020101" pitchFamily="18" charset="-127"/>
                <a:hlinkClick r:id="rId2"/>
              </a:rPr>
              <a:t>https://www.google.com/maps/d/edit?hl=ko&amp;mid=1NDObHUYfplGcDkADLCxZ1p5TlVEwSYnt&amp;ll=37.506565281900805%2C126.87668036544426&amp;z=11</a:t>
            </a:r>
            <a:r>
              <a:rPr lang="en-US" altLang="ko-KR" sz="12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 </a:t>
            </a:r>
            <a:endParaRPr lang="ko-KR" altLang="en-US" sz="12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2558" y="360694"/>
            <a:ext cx="5354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  <a:cs typeface="맑은 고딕 Semilight" panose="020B0502040204020203" pitchFamily="50" charset="-127"/>
              </a:rPr>
              <a:t>반려동물과 어디든지 함께하고 싶어하는 사람들을 위한 지도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5541" t="38210" r="11604" b="36348"/>
          <a:stretch/>
        </p:blipFill>
        <p:spPr>
          <a:xfrm>
            <a:off x="1763688" y="1455178"/>
            <a:ext cx="2088232" cy="23248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D62D3E-2215-4D03-952C-8AB267F4E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136563"/>
            <a:ext cx="2799047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57605" y="308783"/>
            <a:ext cx="504725" cy="4320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3" y="308783"/>
            <a:ext cx="504725" cy="4320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519BCA-BDA4-421E-9673-0E48DC8F17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47" y="1136563"/>
            <a:ext cx="998816" cy="13335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B495B7-74FA-4448-A3AE-889A105ED2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49" y="4011910"/>
            <a:ext cx="838795" cy="9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7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말풍선: 모서리가 둥근 사각형 2">
            <a:extLst>
              <a:ext uri="{FF2B5EF4-FFF2-40B4-BE49-F238E27FC236}">
                <a16:creationId xmlns:a16="http://schemas.microsoft.com/office/drawing/2014/main" id="{1D1EA37F-AF2E-4F62-818B-615E0D508102}"/>
              </a:ext>
            </a:extLst>
          </p:cNvPr>
          <p:cNvSpPr/>
          <p:nvPr/>
        </p:nvSpPr>
        <p:spPr>
          <a:xfrm>
            <a:off x="2051720" y="659430"/>
            <a:ext cx="5328592" cy="861201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A24DA0-1F72-4A70-995D-12AE4DA2E057}"/>
              </a:ext>
            </a:extLst>
          </p:cNvPr>
          <p:cNvSpPr/>
          <p:nvPr/>
        </p:nvSpPr>
        <p:spPr>
          <a:xfrm>
            <a:off x="-25152" y="0"/>
            <a:ext cx="9144000" cy="514350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D417-2399-40E6-8B9E-25D93647861F}"/>
              </a:ext>
            </a:extLst>
          </p:cNvPr>
          <p:cNvSpPr/>
          <p:nvPr/>
        </p:nvSpPr>
        <p:spPr>
          <a:xfrm>
            <a:off x="0" y="4371950"/>
            <a:ext cx="2195736" cy="77155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C6B8F57-2916-4127-AAA1-8E136ECAC7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6799">
            <a:off x="7905501" y="3328449"/>
            <a:ext cx="968734" cy="18452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519BCA-BDA4-421E-9673-0E48DC8F1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25" y="287713"/>
            <a:ext cx="998816" cy="1333537"/>
          </a:xfrm>
          <a:prstGeom prst="rect">
            <a:avLst/>
          </a:prstGeom>
        </p:spPr>
      </p:pic>
      <p:sp>
        <p:nvSpPr>
          <p:cNvPr id="15" name="말풍선: 모서리가 둥근 사각형 2">
            <a:extLst>
              <a:ext uri="{FF2B5EF4-FFF2-40B4-BE49-F238E27FC236}">
                <a16:creationId xmlns:a16="http://schemas.microsoft.com/office/drawing/2014/main" id="{1D1EA37F-AF2E-4F62-818B-615E0D508102}"/>
              </a:ext>
            </a:extLst>
          </p:cNvPr>
          <p:cNvSpPr/>
          <p:nvPr/>
        </p:nvSpPr>
        <p:spPr>
          <a:xfrm>
            <a:off x="2195736" y="596197"/>
            <a:ext cx="4824536" cy="924434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t="33846" r="15281" b="9610"/>
          <a:stretch/>
        </p:blipFill>
        <p:spPr bwMode="auto">
          <a:xfrm>
            <a:off x="2622044" y="2051683"/>
            <a:ext cx="2649429" cy="21965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E43872-C91D-48CD-B52C-0D0F060F81F3}"/>
              </a:ext>
            </a:extLst>
          </p:cNvPr>
          <p:cNvSpPr txBox="1"/>
          <p:nvPr/>
        </p:nvSpPr>
        <p:spPr>
          <a:xfrm>
            <a:off x="3131840" y="735389"/>
            <a:ext cx="2694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다독 인 더 시티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51765" t="21717" r="27059" b="28087"/>
          <a:stretch/>
        </p:blipFill>
        <p:spPr>
          <a:xfrm>
            <a:off x="433120" y="1794146"/>
            <a:ext cx="1933353" cy="2577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2616" t="32964" r="33839" b="28780"/>
          <a:stretch/>
        </p:blipFill>
        <p:spPr>
          <a:xfrm>
            <a:off x="5660785" y="1683164"/>
            <a:ext cx="2441186" cy="2933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2" descr="C:\Users\USER\Desktop\KakaoTalk_20190528_090623097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6" r="2997" b="30712"/>
          <a:stretch/>
        </p:blipFill>
        <p:spPr bwMode="auto">
          <a:xfrm>
            <a:off x="4009646" y="3289435"/>
            <a:ext cx="2523653" cy="1697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" t="18152" r="4512" b="5649"/>
          <a:stretch/>
        </p:blipFill>
        <p:spPr bwMode="auto">
          <a:xfrm>
            <a:off x="5969543" y="242080"/>
            <a:ext cx="2952328" cy="2136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193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519BCA-BDA4-421E-9673-0E48DC8F1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30" y="286106"/>
            <a:ext cx="998816" cy="1333537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D1EA37F-AF2E-4F62-818B-615E0D508102}"/>
              </a:ext>
            </a:extLst>
          </p:cNvPr>
          <p:cNvSpPr/>
          <p:nvPr/>
        </p:nvSpPr>
        <p:spPr>
          <a:xfrm>
            <a:off x="1907704" y="630429"/>
            <a:ext cx="5760640" cy="861201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495B7-74FA-4448-A3AE-889A105ED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89" y="1924468"/>
            <a:ext cx="1035238" cy="1220820"/>
          </a:xfrm>
          <a:prstGeom prst="rect">
            <a:avLst/>
          </a:prstGeom>
        </p:spPr>
      </p:pic>
      <p:sp>
        <p:nvSpPr>
          <p:cNvPr id="8" name="말풍선: 모서리가 둥근 사각형 2">
            <a:extLst>
              <a:ext uri="{FF2B5EF4-FFF2-40B4-BE49-F238E27FC236}">
                <a16:creationId xmlns:a16="http://schemas.microsoft.com/office/drawing/2014/main" id="{D5662C21-31E0-4EEB-9757-051F0A42011E}"/>
              </a:ext>
            </a:extLst>
          </p:cNvPr>
          <p:cNvSpPr/>
          <p:nvPr/>
        </p:nvSpPr>
        <p:spPr>
          <a:xfrm rot="10800000">
            <a:off x="941695" y="1792613"/>
            <a:ext cx="6840494" cy="1671503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0" name="말풍선: 모서리가 둥근 사각형 2">
            <a:extLst>
              <a:ext uri="{FF2B5EF4-FFF2-40B4-BE49-F238E27FC236}">
                <a16:creationId xmlns:a16="http://schemas.microsoft.com/office/drawing/2014/main" id="{3B784883-1C99-484A-A8F6-4301E5755534}"/>
              </a:ext>
            </a:extLst>
          </p:cNvPr>
          <p:cNvSpPr/>
          <p:nvPr/>
        </p:nvSpPr>
        <p:spPr>
          <a:xfrm>
            <a:off x="1414494" y="3871034"/>
            <a:ext cx="7261962" cy="1076980"/>
          </a:xfrm>
          <a:custGeom>
            <a:avLst/>
            <a:gdLst>
              <a:gd name="connsiteX0" fmla="*/ 0 w 9274628"/>
              <a:gd name="connsiteY0" fmla="*/ 229814 h 1378857"/>
              <a:gd name="connsiteX1" fmla="*/ 229814 w 9274628"/>
              <a:gd name="connsiteY1" fmla="*/ 0 h 1378857"/>
              <a:gd name="connsiteX2" fmla="*/ 1545771 w 9274628"/>
              <a:gd name="connsiteY2" fmla="*/ 0 h 1378857"/>
              <a:gd name="connsiteX3" fmla="*/ 1545771 w 9274628"/>
              <a:gd name="connsiteY3" fmla="*/ 0 h 1378857"/>
              <a:gd name="connsiteX4" fmla="*/ 3864428 w 9274628"/>
              <a:gd name="connsiteY4" fmla="*/ 0 h 1378857"/>
              <a:gd name="connsiteX5" fmla="*/ 9044814 w 9274628"/>
              <a:gd name="connsiteY5" fmla="*/ 0 h 1378857"/>
              <a:gd name="connsiteX6" fmla="*/ 9274628 w 9274628"/>
              <a:gd name="connsiteY6" fmla="*/ 229814 h 1378857"/>
              <a:gd name="connsiteX7" fmla="*/ 9274628 w 9274628"/>
              <a:gd name="connsiteY7" fmla="*/ 804333 h 1378857"/>
              <a:gd name="connsiteX8" fmla="*/ 9274628 w 9274628"/>
              <a:gd name="connsiteY8" fmla="*/ 804333 h 1378857"/>
              <a:gd name="connsiteX9" fmla="*/ 9274628 w 9274628"/>
              <a:gd name="connsiteY9" fmla="*/ 1149048 h 1378857"/>
              <a:gd name="connsiteX10" fmla="*/ 9274628 w 9274628"/>
              <a:gd name="connsiteY10" fmla="*/ 1149043 h 1378857"/>
              <a:gd name="connsiteX11" fmla="*/ 9044814 w 9274628"/>
              <a:gd name="connsiteY11" fmla="*/ 1378857 h 1378857"/>
              <a:gd name="connsiteX12" fmla="*/ 3864428 w 9274628"/>
              <a:gd name="connsiteY12" fmla="*/ 1378857 h 1378857"/>
              <a:gd name="connsiteX13" fmla="*/ 1545771 w 9274628"/>
              <a:gd name="connsiteY13" fmla="*/ 1378857 h 1378857"/>
              <a:gd name="connsiteX14" fmla="*/ 1545771 w 9274628"/>
              <a:gd name="connsiteY14" fmla="*/ 1378857 h 1378857"/>
              <a:gd name="connsiteX15" fmla="*/ 229814 w 9274628"/>
              <a:gd name="connsiteY15" fmla="*/ 1378857 h 1378857"/>
              <a:gd name="connsiteX16" fmla="*/ 0 w 9274628"/>
              <a:gd name="connsiteY16" fmla="*/ 1149043 h 1378857"/>
              <a:gd name="connsiteX17" fmla="*/ 0 w 9274628"/>
              <a:gd name="connsiteY17" fmla="*/ 1149048 h 1378857"/>
              <a:gd name="connsiteX18" fmla="*/ -429972 w 9274628"/>
              <a:gd name="connsiteY18" fmla="*/ 829327 h 1378857"/>
              <a:gd name="connsiteX19" fmla="*/ 0 w 9274628"/>
              <a:gd name="connsiteY19" fmla="*/ 804333 h 1378857"/>
              <a:gd name="connsiteX20" fmla="*/ 0 w 9274628"/>
              <a:gd name="connsiteY20" fmla="*/ 229814 h 1378857"/>
              <a:gd name="connsiteX0" fmla="*/ 429972 w 9704600"/>
              <a:gd name="connsiteY0" fmla="*/ 229814 h 1378857"/>
              <a:gd name="connsiteX1" fmla="*/ 659786 w 9704600"/>
              <a:gd name="connsiteY1" fmla="*/ 0 h 1378857"/>
              <a:gd name="connsiteX2" fmla="*/ 1975743 w 9704600"/>
              <a:gd name="connsiteY2" fmla="*/ 0 h 1378857"/>
              <a:gd name="connsiteX3" fmla="*/ 1975743 w 9704600"/>
              <a:gd name="connsiteY3" fmla="*/ 0 h 1378857"/>
              <a:gd name="connsiteX4" fmla="*/ 4294400 w 9704600"/>
              <a:gd name="connsiteY4" fmla="*/ 0 h 1378857"/>
              <a:gd name="connsiteX5" fmla="*/ 9474786 w 9704600"/>
              <a:gd name="connsiteY5" fmla="*/ 0 h 1378857"/>
              <a:gd name="connsiteX6" fmla="*/ 9704600 w 9704600"/>
              <a:gd name="connsiteY6" fmla="*/ 229814 h 1378857"/>
              <a:gd name="connsiteX7" fmla="*/ 9704600 w 9704600"/>
              <a:gd name="connsiteY7" fmla="*/ 804333 h 1378857"/>
              <a:gd name="connsiteX8" fmla="*/ 9704600 w 9704600"/>
              <a:gd name="connsiteY8" fmla="*/ 804333 h 1378857"/>
              <a:gd name="connsiteX9" fmla="*/ 9704600 w 9704600"/>
              <a:gd name="connsiteY9" fmla="*/ 1149048 h 1378857"/>
              <a:gd name="connsiteX10" fmla="*/ 9704600 w 9704600"/>
              <a:gd name="connsiteY10" fmla="*/ 1149043 h 1378857"/>
              <a:gd name="connsiteX11" fmla="*/ 9474786 w 9704600"/>
              <a:gd name="connsiteY11" fmla="*/ 1378857 h 1378857"/>
              <a:gd name="connsiteX12" fmla="*/ 4294400 w 9704600"/>
              <a:gd name="connsiteY12" fmla="*/ 1378857 h 1378857"/>
              <a:gd name="connsiteX13" fmla="*/ 1975743 w 9704600"/>
              <a:gd name="connsiteY13" fmla="*/ 1378857 h 1378857"/>
              <a:gd name="connsiteX14" fmla="*/ 1975743 w 9704600"/>
              <a:gd name="connsiteY14" fmla="*/ 1378857 h 1378857"/>
              <a:gd name="connsiteX15" fmla="*/ 659786 w 9704600"/>
              <a:gd name="connsiteY15" fmla="*/ 1378857 h 1378857"/>
              <a:gd name="connsiteX16" fmla="*/ 429972 w 9704600"/>
              <a:gd name="connsiteY16" fmla="*/ 1149043 h 1378857"/>
              <a:gd name="connsiteX17" fmla="*/ 418019 w 9704600"/>
              <a:gd name="connsiteY17" fmla="*/ 969754 h 1378857"/>
              <a:gd name="connsiteX18" fmla="*/ 0 w 9704600"/>
              <a:gd name="connsiteY18" fmla="*/ 829327 h 1378857"/>
              <a:gd name="connsiteX19" fmla="*/ 429972 w 9704600"/>
              <a:gd name="connsiteY19" fmla="*/ 804333 h 1378857"/>
              <a:gd name="connsiteX20" fmla="*/ 429972 w 9704600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56654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  <a:gd name="connsiteX0" fmla="*/ 268607 w 9543235"/>
              <a:gd name="connsiteY0" fmla="*/ 229814 h 1378857"/>
              <a:gd name="connsiteX1" fmla="*/ 498421 w 9543235"/>
              <a:gd name="connsiteY1" fmla="*/ 0 h 1378857"/>
              <a:gd name="connsiteX2" fmla="*/ 1814378 w 9543235"/>
              <a:gd name="connsiteY2" fmla="*/ 0 h 1378857"/>
              <a:gd name="connsiteX3" fmla="*/ 1814378 w 9543235"/>
              <a:gd name="connsiteY3" fmla="*/ 0 h 1378857"/>
              <a:gd name="connsiteX4" fmla="*/ 4133035 w 9543235"/>
              <a:gd name="connsiteY4" fmla="*/ 0 h 1378857"/>
              <a:gd name="connsiteX5" fmla="*/ 9313421 w 9543235"/>
              <a:gd name="connsiteY5" fmla="*/ 0 h 1378857"/>
              <a:gd name="connsiteX6" fmla="*/ 9543235 w 9543235"/>
              <a:gd name="connsiteY6" fmla="*/ 229814 h 1378857"/>
              <a:gd name="connsiteX7" fmla="*/ 9543235 w 9543235"/>
              <a:gd name="connsiteY7" fmla="*/ 804333 h 1378857"/>
              <a:gd name="connsiteX8" fmla="*/ 9543235 w 9543235"/>
              <a:gd name="connsiteY8" fmla="*/ 804333 h 1378857"/>
              <a:gd name="connsiteX9" fmla="*/ 9543235 w 9543235"/>
              <a:gd name="connsiteY9" fmla="*/ 1149048 h 1378857"/>
              <a:gd name="connsiteX10" fmla="*/ 9543235 w 9543235"/>
              <a:gd name="connsiteY10" fmla="*/ 1149043 h 1378857"/>
              <a:gd name="connsiteX11" fmla="*/ 9313421 w 9543235"/>
              <a:gd name="connsiteY11" fmla="*/ 1378857 h 1378857"/>
              <a:gd name="connsiteX12" fmla="*/ 4133035 w 9543235"/>
              <a:gd name="connsiteY12" fmla="*/ 1378857 h 1378857"/>
              <a:gd name="connsiteX13" fmla="*/ 1814378 w 9543235"/>
              <a:gd name="connsiteY13" fmla="*/ 1378857 h 1378857"/>
              <a:gd name="connsiteX14" fmla="*/ 1814378 w 9543235"/>
              <a:gd name="connsiteY14" fmla="*/ 1378857 h 1378857"/>
              <a:gd name="connsiteX15" fmla="*/ 498421 w 9543235"/>
              <a:gd name="connsiteY15" fmla="*/ 1378857 h 1378857"/>
              <a:gd name="connsiteX16" fmla="*/ 268607 w 9543235"/>
              <a:gd name="connsiteY16" fmla="*/ 1149043 h 1378857"/>
              <a:gd name="connsiteX17" fmla="*/ 268607 w 9543235"/>
              <a:gd name="connsiteY17" fmla="*/ 969754 h 1378857"/>
              <a:gd name="connsiteX18" fmla="*/ 0 w 9543235"/>
              <a:gd name="connsiteY18" fmla="*/ 841280 h 1378857"/>
              <a:gd name="connsiteX19" fmla="*/ 268607 w 9543235"/>
              <a:gd name="connsiteY19" fmla="*/ 804333 h 1378857"/>
              <a:gd name="connsiteX20" fmla="*/ 268607 w 9543235"/>
              <a:gd name="connsiteY20" fmla="*/ 229814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43235" h="1378857">
                <a:moveTo>
                  <a:pt x="268607" y="229814"/>
                </a:moveTo>
                <a:cubicBezTo>
                  <a:pt x="268607" y="102891"/>
                  <a:pt x="371498" y="0"/>
                  <a:pt x="498421" y="0"/>
                </a:cubicBezTo>
                <a:lnTo>
                  <a:pt x="1814378" y="0"/>
                </a:lnTo>
                <a:lnTo>
                  <a:pt x="1814378" y="0"/>
                </a:lnTo>
                <a:lnTo>
                  <a:pt x="4133035" y="0"/>
                </a:lnTo>
                <a:lnTo>
                  <a:pt x="9313421" y="0"/>
                </a:lnTo>
                <a:cubicBezTo>
                  <a:pt x="9440344" y="0"/>
                  <a:pt x="9543235" y="102891"/>
                  <a:pt x="9543235" y="229814"/>
                </a:cubicBezTo>
                <a:lnTo>
                  <a:pt x="9543235" y="804333"/>
                </a:lnTo>
                <a:lnTo>
                  <a:pt x="9543235" y="804333"/>
                </a:lnTo>
                <a:lnTo>
                  <a:pt x="9543235" y="1149048"/>
                </a:lnTo>
                <a:lnTo>
                  <a:pt x="9543235" y="1149043"/>
                </a:lnTo>
                <a:cubicBezTo>
                  <a:pt x="9543235" y="1275966"/>
                  <a:pt x="9440344" y="1378857"/>
                  <a:pt x="9313421" y="1378857"/>
                </a:cubicBezTo>
                <a:lnTo>
                  <a:pt x="4133035" y="1378857"/>
                </a:lnTo>
                <a:lnTo>
                  <a:pt x="1814378" y="1378857"/>
                </a:lnTo>
                <a:lnTo>
                  <a:pt x="1814378" y="1378857"/>
                </a:lnTo>
                <a:lnTo>
                  <a:pt x="498421" y="1378857"/>
                </a:lnTo>
                <a:cubicBezTo>
                  <a:pt x="371498" y="1378857"/>
                  <a:pt x="268607" y="1275966"/>
                  <a:pt x="268607" y="1149043"/>
                </a:cubicBezTo>
                <a:lnTo>
                  <a:pt x="268607" y="969754"/>
                </a:lnTo>
                <a:lnTo>
                  <a:pt x="0" y="841280"/>
                </a:lnTo>
                <a:lnTo>
                  <a:pt x="268607" y="804333"/>
                </a:lnTo>
                <a:lnTo>
                  <a:pt x="268607" y="2298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048C52-65C4-4D4D-9FA5-A7A63BAE1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8" y="3727444"/>
            <a:ext cx="998816" cy="1152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E43872-C91D-48CD-B52C-0D0F060F81F3}"/>
              </a:ext>
            </a:extLst>
          </p:cNvPr>
          <p:cNvSpPr txBox="1"/>
          <p:nvPr/>
        </p:nvSpPr>
        <p:spPr>
          <a:xfrm>
            <a:off x="2237163" y="866122"/>
            <a:ext cx="561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오픈 시간 </a:t>
            </a:r>
            <a:r>
              <a:rPr lang="en-US" altLang="ko-KR" sz="16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:  </a:t>
            </a:r>
            <a:r>
              <a:rPr lang="ko-KR" altLang="en-US" sz="16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평일</a:t>
            </a:r>
            <a:r>
              <a:rPr lang="en-US" altLang="ko-KR" sz="16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11:00 am ~ 24 :00 pm  </a:t>
            </a:r>
            <a:r>
              <a:rPr lang="ko-KR" altLang="en-US" sz="16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금</a:t>
            </a:r>
            <a:r>
              <a:rPr lang="en-US" altLang="ko-KR" sz="16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, </a:t>
            </a:r>
            <a:r>
              <a:rPr lang="ko-KR" altLang="en-US" sz="16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토  </a:t>
            </a:r>
            <a:r>
              <a:rPr lang="en-US" altLang="ko-KR" sz="16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24</a:t>
            </a:r>
            <a:r>
              <a:rPr lang="ko-KR" altLang="en-US" sz="16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시간 운영</a:t>
            </a:r>
            <a:endParaRPr lang="en-US" altLang="ko-KR" sz="16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43872-C91D-48CD-B52C-0D0F060F81F3}"/>
              </a:ext>
            </a:extLst>
          </p:cNvPr>
          <p:cNvSpPr txBox="1"/>
          <p:nvPr/>
        </p:nvSpPr>
        <p:spPr>
          <a:xfrm>
            <a:off x="1259632" y="2139540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반려견을</a:t>
            </a:r>
            <a:r>
              <a:rPr lang="ko-KR" altLang="en-US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위한 신개념 다중복합문화시설</a:t>
            </a:r>
            <a:r>
              <a:rPr lang="en-US" altLang="ko-KR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, </a:t>
            </a:r>
            <a:r>
              <a:rPr lang="ko-KR" altLang="en-US" dirty="0" err="1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반려견</a:t>
            </a:r>
            <a:r>
              <a:rPr lang="ko-KR" altLang="en-US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호텔</a:t>
            </a:r>
            <a:r>
              <a:rPr lang="en-US" altLang="ko-KR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, </a:t>
            </a:r>
            <a:r>
              <a:rPr lang="ko-KR" altLang="en-US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유치원</a:t>
            </a:r>
            <a:r>
              <a:rPr lang="en-US" altLang="ko-KR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, </a:t>
            </a:r>
            <a:r>
              <a:rPr lang="ko-KR" altLang="en-US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미용 시설 및 </a:t>
            </a:r>
            <a:r>
              <a:rPr lang="ko-KR" altLang="en-US" dirty="0" err="1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셀프</a:t>
            </a:r>
            <a:r>
              <a:rPr lang="ko-KR" altLang="en-US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목욕 시설과 각종 용품을 판매하는 매장</a:t>
            </a:r>
            <a:r>
              <a:rPr lang="en-US" altLang="ko-KR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.</a:t>
            </a:r>
            <a:endParaRPr lang="en-US" altLang="ko-KR" b="1" spc="-1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endParaRPr lang="ko-KR" altLang="en-US" b="1" spc="-1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63688" y="3655070"/>
            <a:ext cx="705373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spc="-1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r>
              <a:rPr lang="en-US" altLang="ko-KR" sz="2000" b="1" spc="-15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- </a:t>
            </a:r>
            <a:r>
              <a:rPr lang="ko-KR" altLang="en-US" sz="2000" b="1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수영장과 목욕 공간을 이용하는 요금은 </a:t>
            </a:r>
            <a:r>
              <a:rPr lang="ko-KR" altLang="en-US" sz="2000" b="1" dirty="0" err="1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소형견</a:t>
            </a:r>
            <a:r>
              <a:rPr lang="ko-KR" altLang="en-US" sz="2000" b="1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기준 </a:t>
            </a:r>
            <a:r>
              <a:rPr lang="en-US" altLang="ko-KR" sz="2000" b="1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1</a:t>
            </a:r>
            <a:r>
              <a:rPr lang="ko-KR" altLang="en-US" sz="2000" b="1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시간에 </a:t>
            </a:r>
            <a:r>
              <a:rPr lang="en-US" altLang="ko-KR" sz="2000" b="1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2</a:t>
            </a:r>
            <a:r>
              <a:rPr lang="ko-KR" altLang="en-US" sz="2000" b="1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만</a:t>
            </a:r>
            <a:r>
              <a:rPr lang="en-US" altLang="ko-KR" sz="2000" b="1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5000</a:t>
            </a:r>
            <a:r>
              <a:rPr lang="ko-KR" altLang="en-US" sz="2000" b="1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원</a:t>
            </a:r>
            <a:r>
              <a:rPr lang="en-US" altLang="ko-KR" sz="2000" b="1" spc="-15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.</a:t>
            </a:r>
          </a:p>
          <a:p>
            <a:endParaRPr lang="en-US" altLang="ko-KR" sz="2000" b="1" spc="-15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r>
              <a:rPr lang="en-US" altLang="ko-KR" sz="2000" b="1" spc="-15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- 1</a:t>
            </a:r>
            <a:r>
              <a:rPr lang="ko-KR" altLang="en-US" sz="2000" b="1" spc="-15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인당  음료 </a:t>
            </a:r>
            <a:r>
              <a:rPr lang="en-US" altLang="ko-KR" sz="2000" b="1" spc="-15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1</a:t>
            </a:r>
            <a:r>
              <a:rPr lang="ko-KR" altLang="en-US" sz="2000" b="1" spc="-15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잔  주문해야  이용가능 하다</a:t>
            </a:r>
            <a:r>
              <a:rPr lang="en-US" altLang="ko-KR" sz="2000" b="1" spc="-15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.  </a:t>
            </a:r>
          </a:p>
          <a:p>
            <a:endParaRPr lang="ko-KR" altLang="en-US" sz="14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71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EE5405-E920-4F55-B11C-0BF2738EC94F}"/>
              </a:ext>
            </a:extLst>
          </p:cNvPr>
          <p:cNvGrpSpPr/>
          <p:nvPr/>
        </p:nvGrpSpPr>
        <p:grpSpPr>
          <a:xfrm>
            <a:off x="1763688" y="206289"/>
            <a:ext cx="5966212" cy="695636"/>
            <a:chOff x="3036700" y="827754"/>
            <a:chExt cx="5966212" cy="695636"/>
          </a:xfrm>
        </p:grpSpPr>
        <p:sp>
          <p:nvSpPr>
            <p:cNvPr id="26" name="양쪽 모서리가 둥근 사각형 117">
              <a:extLst>
                <a:ext uri="{FF2B5EF4-FFF2-40B4-BE49-F238E27FC236}">
                  <a16:creationId xmlns:a16="http://schemas.microsoft.com/office/drawing/2014/main" id="{D9DA8422-423D-4CB3-AE39-DABE3BB780BA}"/>
                </a:ext>
              </a:extLst>
            </p:cNvPr>
            <p:cNvSpPr/>
            <p:nvPr/>
          </p:nvSpPr>
          <p:spPr>
            <a:xfrm rot="10800000">
              <a:off x="3036700" y="827754"/>
              <a:ext cx="5966212" cy="6956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139">
              <a:extLst>
                <a:ext uri="{FF2B5EF4-FFF2-40B4-BE49-F238E27FC236}">
                  <a16:creationId xmlns:a16="http://schemas.microsoft.com/office/drawing/2014/main" id="{03B72654-5A30-4667-B2DE-56E1EC18B570}"/>
                </a:ext>
              </a:extLst>
            </p:cNvPr>
            <p:cNvSpPr/>
            <p:nvPr/>
          </p:nvSpPr>
          <p:spPr>
            <a:xfrm>
              <a:off x="3293025" y="1012692"/>
              <a:ext cx="444722" cy="458054"/>
            </a:xfrm>
            <a:custGeom>
              <a:avLst/>
              <a:gdLst>
                <a:gd name="connsiteX0" fmla="*/ 537601 w 607199"/>
                <a:gd name="connsiteY0" fmla="*/ 271599 h 625402"/>
                <a:gd name="connsiteX1" fmla="*/ 606588 w 607199"/>
                <a:gd name="connsiteY1" fmla="*/ 311939 h 625402"/>
                <a:gd name="connsiteX2" fmla="*/ 520747 w 607199"/>
                <a:gd name="connsiteY2" fmla="*/ 386672 h 625402"/>
                <a:gd name="connsiteX3" fmla="*/ 413290 w 607199"/>
                <a:gd name="connsiteY3" fmla="*/ 349167 h 625402"/>
                <a:gd name="connsiteX4" fmla="*/ 499131 w 607199"/>
                <a:gd name="connsiteY4" fmla="*/ 274434 h 625402"/>
                <a:gd name="connsiteX5" fmla="*/ 537601 w 607199"/>
                <a:gd name="connsiteY5" fmla="*/ 271599 h 625402"/>
                <a:gd name="connsiteX6" fmla="*/ 234284 w 607199"/>
                <a:gd name="connsiteY6" fmla="*/ 229392 h 625402"/>
                <a:gd name="connsiteX7" fmla="*/ 382427 w 607199"/>
                <a:gd name="connsiteY7" fmla="*/ 378343 h 625402"/>
                <a:gd name="connsiteX8" fmla="*/ 379180 w 607199"/>
                <a:gd name="connsiteY8" fmla="*/ 394513 h 625402"/>
                <a:gd name="connsiteX9" fmla="*/ 394001 w 607199"/>
                <a:gd name="connsiteY9" fmla="*/ 416143 h 625402"/>
                <a:gd name="connsiteX10" fmla="*/ 404661 w 607199"/>
                <a:gd name="connsiteY10" fmla="*/ 468094 h 625402"/>
                <a:gd name="connsiteX11" fmla="*/ 321813 w 607199"/>
                <a:gd name="connsiteY11" fmla="*/ 591074 h 625402"/>
                <a:gd name="connsiteX12" fmla="*/ 277074 w 607199"/>
                <a:gd name="connsiteY12" fmla="*/ 599961 h 625402"/>
                <a:gd name="connsiteX13" fmla="*/ 254534 w 607199"/>
                <a:gd name="connsiteY13" fmla="*/ 614914 h 625402"/>
                <a:gd name="connsiteX14" fmla="*/ 201734 w 607199"/>
                <a:gd name="connsiteY14" fmla="*/ 625402 h 625402"/>
                <a:gd name="connsiteX15" fmla="*/ 105816 w 607199"/>
                <a:gd name="connsiteY15" fmla="*/ 586310 h 625402"/>
                <a:gd name="connsiteX16" fmla="*/ 79815 w 607199"/>
                <a:gd name="connsiteY16" fmla="*/ 548365 h 625402"/>
                <a:gd name="connsiteX17" fmla="*/ 39730 w 607199"/>
                <a:gd name="connsiteY17" fmla="*/ 521773 h 625402"/>
                <a:gd name="connsiteX18" fmla="*/ 0 w 607199"/>
                <a:gd name="connsiteY18" fmla="*/ 427397 h 625402"/>
                <a:gd name="connsiteX19" fmla="*/ 82848 w 607199"/>
                <a:gd name="connsiteY19" fmla="*/ 304418 h 625402"/>
                <a:gd name="connsiteX20" fmla="*/ 112415 w 607199"/>
                <a:gd name="connsiteY20" fmla="*/ 298544 h 625402"/>
                <a:gd name="connsiteX21" fmla="*/ 129531 w 607199"/>
                <a:gd name="connsiteY21" fmla="*/ 273019 h 625402"/>
                <a:gd name="connsiteX22" fmla="*/ 234284 w 607199"/>
                <a:gd name="connsiteY22" fmla="*/ 229392 h 625402"/>
                <a:gd name="connsiteX23" fmla="*/ 470009 w 607199"/>
                <a:gd name="connsiteY23" fmla="*/ 100346 h 625402"/>
                <a:gd name="connsiteX24" fmla="*/ 491704 w 607199"/>
                <a:gd name="connsiteY24" fmla="*/ 109510 h 625402"/>
                <a:gd name="connsiteX25" fmla="*/ 468177 w 607199"/>
                <a:gd name="connsiteY25" fmla="*/ 220866 h 625402"/>
                <a:gd name="connsiteX26" fmla="*/ 359804 w 607199"/>
                <a:gd name="connsiteY26" fmla="*/ 255634 h 625402"/>
                <a:gd name="connsiteX27" fmla="*/ 383331 w 607199"/>
                <a:gd name="connsiteY27" fmla="*/ 144278 h 625402"/>
                <a:gd name="connsiteX28" fmla="*/ 470009 w 607199"/>
                <a:gd name="connsiteY28" fmla="*/ 100346 h 625402"/>
                <a:gd name="connsiteX29" fmla="*/ 119388 w 607199"/>
                <a:gd name="connsiteY29" fmla="*/ 31433 h 625402"/>
                <a:gd name="connsiteX30" fmla="*/ 176538 w 607199"/>
                <a:gd name="connsiteY30" fmla="*/ 129858 h 625402"/>
                <a:gd name="connsiteX31" fmla="*/ 119388 w 607199"/>
                <a:gd name="connsiteY31" fmla="*/ 228283 h 625402"/>
                <a:gd name="connsiteX32" fmla="*/ 62238 w 607199"/>
                <a:gd name="connsiteY32" fmla="*/ 129858 h 625402"/>
                <a:gd name="connsiteX33" fmla="*/ 119388 w 607199"/>
                <a:gd name="connsiteY33" fmla="*/ 31433 h 625402"/>
                <a:gd name="connsiteX34" fmla="*/ 314052 w 607199"/>
                <a:gd name="connsiteY34" fmla="*/ 1075 h 625402"/>
                <a:gd name="connsiteX35" fmla="*/ 344809 w 607199"/>
                <a:gd name="connsiteY35" fmla="*/ 110654 h 625402"/>
                <a:gd name="connsiteX36" fmla="*/ 264889 w 607199"/>
                <a:gd name="connsiteY36" fmla="*/ 191687 h 625402"/>
                <a:gd name="connsiteX37" fmla="*/ 234131 w 607199"/>
                <a:gd name="connsiteY37" fmla="*/ 82108 h 625402"/>
                <a:gd name="connsiteX38" fmla="*/ 314052 w 607199"/>
                <a:gd name="connsiteY38" fmla="*/ 1075 h 62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7199" h="625402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A24DA0-1F72-4A70-995D-12AE4DA2E057}"/>
              </a:ext>
            </a:extLst>
          </p:cNvPr>
          <p:cNvSpPr/>
          <p:nvPr/>
        </p:nvSpPr>
        <p:spPr>
          <a:xfrm>
            <a:off x="0" y="-24471"/>
            <a:ext cx="9144000" cy="514350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D417-2399-40E6-8B9E-25D93647861F}"/>
              </a:ext>
            </a:extLst>
          </p:cNvPr>
          <p:cNvSpPr/>
          <p:nvPr/>
        </p:nvSpPr>
        <p:spPr>
          <a:xfrm>
            <a:off x="0" y="4371950"/>
            <a:ext cx="2195736" cy="771550"/>
          </a:xfrm>
          <a:prstGeom prst="rect">
            <a:avLst/>
          </a:prstGeom>
          <a:solidFill>
            <a:srgbClr val="BED8CD"/>
          </a:solidFill>
          <a:ln>
            <a:solidFill>
              <a:srgbClr val="BED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997314-AF6A-4EE4-B611-C28DBC294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99592" cy="120106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6B8F57-2916-4127-AAA1-8E136ECAC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6799">
            <a:off x="7905501" y="3328449"/>
            <a:ext cx="968734" cy="1845207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5BBB8BD-8ABF-469F-A234-60C1A5C0F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30" y="1396199"/>
            <a:ext cx="4581128" cy="343584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370AD2-AFE8-438C-BAC3-F5F0956F8682}"/>
              </a:ext>
            </a:extLst>
          </p:cNvPr>
          <p:cNvGrpSpPr/>
          <p:nvPr/>
        </p:nvGrpSpPr>
        <p:grpSpPr>
          <a:xfrm>
            <a:off x="1673062" y="287918"/>
            <a:ext cx="5966212" cy="695636"/>
            <a:chOff x="3036700" y="827754"/>
            <a:chExt cx="5966212" cy="695636"/>
          </a:xfrm>
        </p:grpSpPr>
        <p:sp>
          <p:nvSpPr>
            <p:cNvPr id="29" name="양쪽 모서리가 둥근 사각형 117">
              <a:extLst>
                <a:ext uri="{FF2B5EF4-FFF2-40B4-BE49-F238E27FC236}">
                  <a16:creationId xmlns:a16="http://schemas.microsoft.com/office/drawing/2014/main" id="{0F977039-95A9-4F5F-B96E-3D9CD211711D}"/>
                </a:ext>
              </a:extLst>
            </p:cNvPr>
            <p:cNvSpPr/>
            <p:nvPr/>
          </p:nvSpPr>
          <p:spPr>
            <a:xfrm rot="10800000">
              <a:off x="3036700" y="827754"/>
              <a:ext cx="5966212" cy="6956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139">
              <a:extLst>
                <a:ext uri="{FF2B5EF4-FFF2-40B4-BE49-F238E27FC236}">
                  <a16:creationId xmlns:a16="http://schemas.microsoft.com/office/drawing/2014/main" id="{C33A1BA8-52C0-4C2C-B2FA-12B43166D073}"/>
                </a:ext>
              </a:extLst>
            </p:cNvPr>
            <p:cNvSpPr/>
            <p:nvPr/>
          </p:nvSpPr>
          <p:spPr>
            <a:xfrm>
              <a:off x="3293025" y="1012692"/>
              <a:ext cx="444722" cy="458054"/>
            </a:xfrm>
            <a:custGeom>
              <a:avLst/>
              <a:gdLst>
                <a:gd name="connsiteX0" fmla="*/ 537601 w 607199"/>
                <a:gd name="connsiteY0" fmla="*/ 271599 h 625402"/>
                <a:gd name="connsiteX1" fmla="*/ 606588 w 607199"/>
                <a:gd name="connsiteY1" fmla="*/ 311939 h 625402"/>
                <a:gd name="connsiteX2" fmla="*/ 520747 w 607199"/>
                <a:gd name="connsiteY2" fmla="*/ 386672 h 625402"/>
                <a:gd name="connsiteX3" fmla="*/ 413290 w 607199"/>
                <a:gd name="connsiteY3" fmla="*/ 349167 h 625402"/>
                <a:gd name="connsiteX4" fmla="*/ 499131 w 607199"/>
                <a:gd name="connsiteY4" fmla="*/ 274434 h 625402"/>
                <a:gd name="connsiteX5" fmla="*/ 537601 w 607199"/>
                <a:gd name="connsiteY5" fmla="*/ 271599 h 625402"/>
                <a:gd name="connsiteX6" fmla="*/ 234284 w 607199"/>
                <a:gd name="connsiteY6" fmla="*/ 229392 h 625402"/>
                <a:gd name="connsiteX7" fmla="*/ 382427 w 607199"/>
                <a:gd name="connsiteY7" fmla="*/ 378343 h 625402"/>
                <a:gd name="connsiteX8" fmla="*/ 379180 w 607199"/>
                <a:gd name="connsiteY8" fmla="*/ 394513 h 625402"/>
                <a:gd name="connsiteX9" fmla="*/ 394001 w 607199"/>
                <a:gd name="connsiteY9" fmla="*/ 416143 h 625402"/>
                <a:gd name="connsiteX10" fmla="*/ 404661 w 607199"/>
                <a:gd name="connsiteY10" fmla="*/ 468094 h 625402"/>
                <a:gd name="connsiteX11" fmla="*/ 321813 w 607199"/>
                <a:gd name="connsiteY11" fmla="*/ 591074 h 625402"/>
                <a:gd name="connsiteX12" fmla="*/ 277074 w 607199"/>
                <a:gd name="connsiteY12" fmla="*/ 599961 h 625402"/>
                <a:gd name="connsiteX13" fmla="*/ 254534 w 607199"/>
                <a:gd name="connsiteY13" fmla="*/ 614914 h 625402"/>
                <a:gd name="connsiteX14" fmla="*/ 201734 w 607199"/>
                <a:gd name="connsiteY14" fmla="*/ 625402 h 625402"/>
                <a:gd name="connsiteX15" fmla="*/ 105816 w 607199"/>
                <a:gd name="connsiteY15" fmla="*/ 586310 h 625402"/>
                <a:gd name="connsiteX16" fmla="*/ 79815 w 607199"/>
                <a:gd name="connsiteY16" fmla="*/ 548365 h 625402"/>
                <a:gd name="connsiteX17" fmla="*/ 39730 w 607199"/>
                <a:gd name="connsiteY17" fmla="*/ 521773 h 625402"/>
                <a:gd name="connsiteX18" fmla="*/ 0 w 607199"/>
                <a:gd name="connsiteY18" fmla="*/ 427397 h 625402"/>
                <a:gd name="connsiteX19" fmla="*/ 82848 w 607199"/>
                <a:gd name="connsiteY19" fmla="*/ 304418 h 625402"/>
                <a:gd name="connsiteX20" fmla="*/ 112415 w 607199"/>
                <a:gd name="connsiteY20" fmla="*/ 298544 h 625402"/>
                <a:gd name="connsiteX21" fmla="*/ 129531 w 607199"/>
                <a:gd name="connsiteY21" fmla="*/ 273019 h 625402"/>
                <a:gd name="connsiteX22" fmla="*/ 234284 w 607199"/>
                <a:gd name="connsiteY22" fmla="*/ 229392 h 625402"/>
                <a:gd name="connsiteX23" fmla="*/ 470009 w 607199"/>
                <a:gd name="connsiteY23" fmla="*/ 100346 h 625402"/>
                <a:gd name="connsiteX24" fmla="*/ 491704 w 607199"/>
                <a:gd name="connsiteY24" fmla="*/ 109510 h 625402"/>
                <a:gd name="connsiteX25" fmla="*/ 468177 w 607199"/>
                <a:gd name="connsiteY25" fmla="*/ 220866 h 625402"/>
                <a:gd name="connsiteX26" fmla="*/ 359804 w 607199"/>
                <a:gd name="connsiteY26" fmla="*/ 255634 h 625402"/>
                <a:gd name="connsiteX27" fmla="*/ 383331 w 607199"/>
                <a:gd name="connsiteY27" fmla="*/ 144278 h 625402"/>
                <a:gd name="connsiteX28" fmla="*/ 470009 w 607199"/>
                <a:gd name="connsiteY28" fmla="*/ 100346 h 625402"/>
                <a:gd name="connsiteX29" fmla="*/ 119388 w 607199"/>
                <a:gd name="connsiteY29" fmla="*/ 31433 h 625402"/>
                <a:gd name="connsiteX30" fmla="*/ 176538 w 607199"/>
                <a:gd name="connsiteY30" fmla="*/ 129858 h 625402"/>
                <a:gd name="connsiteX31" fmla="*/ 119388 w 607199"/>
                <a:gd name="connsiteY31" fmla="*/ 228283 h 625402"/>
                <a:gd name="connsiteX32" fmla="*/ 62238 w 607199"/>
                <a:gd name="connsiteY32" fmla="*/ 129858 h 625402"/>
                <a:gd name="connsiteX33" fmla="*/ 119388 w 607199"/>
                <a:gd name="connsiteY33" fmla="*/ 31433 h 625402"/>
                <a:gd name="connsiteX34" fmla="*/ 314052 w 607199"/>
                <a:gd name="connsiteY34" fmla="*/ 1075 h 625402"/>
                <a:gd name="connsiteX35" fmla="*/ 344809 w 607199"/>
                <a:gd name="connsiteY35" fmla="*/ 110654 h 625402"/>
                <a:gd name="connsiteX36" fmla="*/ 264889 w 607199"/>
                <a:gd name="connsiteY36" fmla="*/ 191687 h 625402"/>
                <a:gd name="connsiteX37" fmla="*/ 234131 w 607199"/>
                <a:gd name="connsiteY37" fmla="*/ 82108 h 625402"/>
                <a:gd name="connsiteX38" fmla="*/ 314052 w 607199"/>
                <a:gd name="connsiteY38" fmla="*/ 1075 h 62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7199" h="625402">
                  <a:moveTo>
                    <a:pt x="537601" y="271599"/>
                  </a:moveTo>
                  <a:cubicBezTo>
                    <a:pt x="573930" y="273438"/>
                    <a:pt x="602111" y="288694"/>
                    <a:pt x="606588" y="311939"/>
                  </a:cubicBezTo>
                  <a:cubicBezTo>
                    <a:pt x="612557" y="342933"/>
                    <a:pt x="574125" y="376392"/>
                    <a:pt x="520747" y="386672"/>
                  </a:cubicBezTo>
                  <a:cubicBezTo>
                    <a:pt x="467369" y="396952"/>
                    <a:pt x="419259" y="380160"/>
                    <a:pt x="413290" y="349167"/>
                  </a:cubicBezTo>
                  <a:cubicBezTo>
                    <a:pt x="407321" y="318173"/>
                    <a:pt x="445753" y="284715"/>
                    <a:pt x="499131" y="274434"/>
                  </a:cubicBezTo>
                  <a:cubicBezTo>
                    <a:pt x="512476" y="271864"/>
                    <a:pt x="525491" y="270986"/>
                    <a:pt x="537601" y="271599"/>
                  </a:cubicBezTo>
                  <a:close/>
                  <a:moveTo>
                    <a:pt x="234284" y="229392"/>
                  </a:moveTo>
                  <a:cubicBezTo>
                    <a:pt x="316101" y="229392"/>
                    <a:pt x="382427" y="296080"/>
                    <a:pt x="382427" y="378343"/>
                  </a:cubicBezTo>
                  <a:lnTo>
                    <a:pt x="379180" y="394513"/>
                  </a:lnTo>
                  <a:lnTo>
                    <a:pt x="394001" y="416143"/>
                  </a:lnTo>
                  <a:cubicBezTo>
                    <a:pt x="400865" y="432110"/>
                    <a:pt x="404661" y="449666"/>
                    <a:pt x="404661" y="468094"/>
                  </a:cubicBezTo>
                  <a:cubicBezTo>
                    <a:pt x="404661" y="523378"/>
                    <a:pt x="370499" y="570812"/>
                    <a:pt x="321813" y="591074"/>
                  </a:cubicBezTo>
                  <a:lnTo>
                    <a:pt x="277074" y="599961"/>
                  </a:lnTo>
                  <a:lnTo>
                    <a:pt x="254534" y="614914"/>
                  </a:lnTo>
                  <a:cubicBezTo>
                    <a:pt x="238306" y="621667"/>
                    <a:pt x="220463" y="625402"/>
                    <a:pt x="201734" y="625402"/>
                  </a:cubicBezTo>
                  <a:cubicBezTo>
                    <a:pt x="164276" y="625402"/>
                    <a:pt x="130364" y="610463"/>
                    <a:pt x="105816" y="586310"/>
                  </a:cubicBezTo>
                  <a:lnTo>
                    <a:pt x="79815" y="548365"/>
                  </a:lnTo>
                  <a:lnTo>
                    <a:pt x="39730" y="521773"/>
                  </a:lnTo>
                  <a:cubicBezTo>
                    <a:pt x="15183" y="497620"/>
                    <a:pt x="0" y="464253"/>
                    <a:pt x="0" y="427397"/>
                  </a:cubicBezTo>
                  <a:cubicBezTo>
                    <a:pt x="0" y="372113"/>
                    <a:pt x="34162" y="324679"/>
                    <a:pt x="82848" y="304418"/>
                  </a:cubicBezTo>
                  <a:lnTo>
                    <a:pt x="112415" y="298544"/>
                  </a:lnTo>
                  <a:lnTo>
                    <a:pt x="129531" y="273019"/>
                  </a:lnTo>
                  <a:cubicBezTo>
                    <a:pt x="156340" y="246064"/>
                    <a:pt x="193376" y="229392"/>
                    <a:pt x="234284" y="229392"/>
                  </a:cubicBezTo>
                  <a:close/>
                  <a:moveTo>
                    <a:pt x="470009" y="100346"/>
                  </a:moveTo>
                  <a:cubicBezTo>
                    <a:pt x="478421" y="101230"/>
                    <a:pt x="485847" y="104223"/>
                    <a:pt x="491704" y="109510"/>
                  </a:cubicBezTo>
                  <a:cubicBezTo>
                    <a:pt x="515134" y="130659"/>
                    <a:pt x="504601" y="180514"/>
                    <a:pt x="468177" y="220866"/>
                  </a:cubicBezTo>
                  <a:cubicBezTo>
                    <a:pt x="431754" y="261217"/>
                    <a:pt x="383234" y="276783"/>
                    <a:pt x="359804" y="255634"/>
                  </a:cubicBezTo>
                  <a:cubicBezTo>
                    <a:pt x="336375" y="234485"/>
                    <a:pt x="346908" y="184630"/>
                    <a:pt x="383331" y="144278"/>
                  </a:cubicBezTo>
                  <a:cubicBezTo>
                    <a:pt x="410649" y="114015"/>
                    <a:pt x="444771" y="97693"/>
                    <a:pt x="470009" y="100346"/>
                  </a:cubicBezTo>
                  <a:close/>
                  <a:moveTo>
                    <a:pt x="119388" y="31433"/>
                  </a:moveTo>
                  <a:cubicBezTo>
                    <a:pt x="150951" y="31433"/>
                    <a:pt x="176538" y="75499"/>
                    <a:pt x="176538" y="129858"/>
                  </a:cubicBezTo>
                  <a:cubicBezTo>
                    <a:pt x="176538" y="184217"/>
                    <a:pt x="150951" y="228283"/>
                    <a:pt x="119388" y="228283"/>
                  </a:cubicBezTo>
                  <a:cubicBezTo>
                    <a:pt x="87825" y="228283"/>
                    <a:pt x="62238" y="184217"/>
                    <a:pt x="62238" y="129858"/>
                  </a:cubicBezTo>
                  <a:cubicBezTo>
                    <a:pt x="62238" y="75499"/>
                    <a:pt x="87825" y="31433"/>
                    <a:pt x="119388" y="31433"/>
                  </a:cubicBezTo>
                  <a:close/>
                  <a:moveTo>
                    <a:pt x="314052" y="1075"/>
                  </a:moveTo>
                  <a:cubicBezTo>
                    <a:pt x="344614" y="8958"/>
                    <a:pt x="358385" y="58017"/>
                    <a:pt x="344809" y="110654"/>
                  </a:cubicBezTo>
                  <a:cubicBezTo>
                    <a:pt x="331233" y="163290"/>
                    <a:pt x="295452" y="199570"/>
                    <a:pt x="264889" y="191687"/>
                  </a:cubicBezTo>
                  <a:cubicBezTo>
                    <a:pt x="234326" y="183804"/>
                    <a:pt x="220555" y="134744"/>
                    <a:pt x="234131" y="82108"/>
                  </a:cubicBezTo>
                  <a:cubicBezTo>
                    <a:pt x="247707" y="29471"/>
                    <a:pt x="283489" y="-6808"/>
                    <a:pt x="314052" y="1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568518B-0BC7-4973-982C-1620C4786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30" y="1396200"/>
            <a:ext cx="4591397" cy="3435846"/>
          </a:xfrm>
          <a:prstGeom prst="rect">
            <a:avLst/>
          </a:prstGeom>
        </p:spPr>
      </p:pic>
      <p:pic>
        <p:nvPicPr>
          <p:cNvPr id="16" name="그림 15" descr="실내, 사람, 음식, 그릇이(가) 표시된 사진&#10;&#10;자동 생성된 설명">
            <a:extLst>
              <a:ext uri="{FF2B5EF4-FFF2-40B4-BE49-F238E27FC236}">
                <a16:creationId xmlns:a16="http://schemas.microsoft.com/office/drawing/2014/main" id="{CB83FB48-C0C8-4896-91B9-7ED01ECCF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65" y="1396198"/>
            <a:ext cx="4601161" cy="3435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DB6EA-E5F2-4A15-930A-280468099364}"/>
              </a:ext>
            </a:extLst>
          </p:cNvPr>
          <p:cNvSpPr txBox="1"/>
          <p:nvPr/>
        </p:nvSpPr>
        <p:spPr>
          <a:xfrm>
            <a:off x="3404850" y="339502"/>
            <a:ext cx="2334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난장캠프 </a:t>
            </a:r>
            <a:r>
              <a:rPr lang="ko-KR" altLang="en-US" sz="3000" dirty="0" err="1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논현점</a:t>
            </a:r>
            <a:endParaRPr lang="en-US" altLang="ko-KR" sz="30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endParaRPr lang="ko-KR" altLang="en-US" sz="30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rcRect l="51765" t="21717" r="27059" b="28087"/>
          <a:stretch/>
        </p:blipFill>
        <p:spPr>
          <a:xfrm>
            <a:off x="611560" y="2101689"/>
            <a:ext cx="86409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8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286</Words>
  <Application>Microsoft Office PowerPoint</Application>
  <PresentationFormat>화면 슬라이드 쇼(16:9)</PresentationFormat>
  <Paragraphs>59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210 하얀분필 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김 경훈</cp:lastModifiedBy>
  <cp:revision>35</cp:revision>
  <dcterms:created xsi:type="dcterms:W3CDTF">2018-06-14T16:56:53Z</dcterms:created>
  <dcterms:modified xsi:type="dcterms:W3CDTF">2019-06-04T03:55:13Z</dcterms:modified>
</cp:coreProperties>
</file>